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6" r:id="rId1"/>
  </p:sldMasterIdLst>
  <p:notesMasterIdLst>
    <p:notesMasterId r:id="rId32"/>
  </p:notesMasterIdLst>
  <p:handoutMasterIdLst>
    <p:handoutMasterId r:id="rId33"/>
  </p:handoutMasterIdLst>
  <p:sldIdLst>
    <p:sldId id="261" r:id="rId2"/>
    <p:sldId id="264" r:id="rId3"/>
    <p:sldId id="611" r:id="rId4"/>
    <p:sldId id="635" r:id="rId5"/>
    <p:sldId id="615" r:id="rId6"/>
    <p:sldId id="498" r:id="rId7"/>
    <p:sldId id="613" r:id="rId8"/>
    <p:sldId id="535" r:id="rId9"/>
    <p:sldId id="536" r:id="rId10"/>
    <p:sldId id="501" r:id="rId11"/>
    <p:sldId id="636" r:id="rId12"/>
    <p:sldId id="504" r:id="rId13"/>
    <p:sldId id="581" r:id="rId14"/>
    <p:sldId id="634" r:id="rId15"/>
    <p:sldId id="598" r:id="rId16"/>
    <p:sldId id="599" r:id="rId17"/>
    <p:sldId id="600" r:id="rId18"/>
    <p:sldId id="602" r:id="rId19"/>
    <p:sldId id="631" r:id="rId20"/>
    <p:sldId id="603" r:id="rId21"/>
    <p:sldId id="632" r:id="rId22"/>
    <p:sldId id="627" r:id="rId23"/>
    <p:sldId id="610" r:id="rId24"/>
    <p:sldId id="595" r:id="rId25"/>
    <p:sldId id="518" r:id="rId26"/>
    <p:sldId id="520" r:id="rId27"/>
    <p:sldId id="612" r:id="rId28"/>
    <p:sldId id="564" r:id="rId29"/>
    <p:sldId id="614" r:id="rId30"/>
    <p:sldId id="260" r:id="rId31"/>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Paola Benner" initials="PB" lastIdx="14" clrIdx="1">
    <p:extLst>
      <p:ext uri="{19B8F6BF-5375-455C-9EA6-DF929625EA0E}">
        <p15:presenceInfo xmlns:p15="http://schemas.microsoft.com/office/powerpoint/2012/main" userId="S-1-5-21-2549484024-150883380-3014702203-208884" providerId="AD"/>
      </p:ext>
    </p:extLst>
  </p:cmAuthor>
  <p:cmAuthor id="2" name="Julissa Carranza Avalos" initials="JCA" lastIdx="22" clrIdx="2">
    <p:extLst>
      <p:ext uri="{19B8F6BF-5375-455C-9EA6-DF929625EA0E}">
        <p15:presenceInfo xmlns:p15="http://schemas.microsoft.com/office/powerpoint/2012/main" userId="S-1-5-21-2549484024-150883380-3014702203-100901" providerId="AD"/>
      </p:ext>
    </p:extLst>
  </p:cmAuthor>
  <p:cmAuthor id="3" name="Maria Fernanda  Cavero" initials="MFC" lastIdx="7" clrIdx="3">
    <p:extLst>
      <p:ext uri="{19B8F6BF-5375-455C-9EA6-DF929625EA0E}">
        <p15:presenceInfo xmlns:p15="http://schemas.microsoft.com/office/powerpoint/2012/main" userId="S-1-5-21-2549484024-150883380-3014702203-230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6900"/>
    <a:srgbClr val="FBEF93"/>
    <a:srgbClr val="FFB83B"/>
    <a:srgbClr val="C0C0C0"/>
    <a:srgbClr val="DB536A"/>
    <a:srgbClr val="DDDDDD"/>
    <a:srgbClr val="7B0A14"/>
    <a:srgbClr val="E56700"/>
    <a:srgbClr val="FFB83D"/>
    <a:srgbClr val="FFA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5" autoAdjust="0"/>
    <p:restoredTop sz="95501" autoAdjust="0"/>
  </p:normalViewPr>
  <p:slideViewPr>
    <p:cSldViewPr>
      <p:cViewPr varScale="1">
        <p:scale>
          <a:sx n="88" d="100"/>
          <a:sy n="88" d="100"/>
        </p:scale>
        <p:origin x="1092" y="114"/>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02D36-B016-4163-9FDE-0E3D5FBFF6CF}"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s-PE"/>
        </a:p>
      </dgm:t>
    </dgm:pt>
    <dgm:pt modelId="{8F72A83E-EF8D-47E4-AEE8-12839E4F1DB7}">
      <dgm:prSet phldrT="[Text]" custT="1"/>
      <dgm:spPr/>
      <dgm:t>
        <a:bodyPr/>
        <a:lstStyle/>
        <a:p>
          <a:r>
            <a:rPr lang="pt-BR" sz="1450" b="1" dirty="0" smtClean="0">
              <a:latin typeface="+mj-lt"/>
            </a:rPr>
            <a:t>Res. Nº </a:t>
          </a:r>
        </a:p>
        <a:p>
          <a:r>
            <a:rPr lang="pt-BR" sz="1450" b="1" dirty="0" smtClean="0">
              <a:latin typeface="+mj-lt"/>
            </a:rPr>
            <a:t>286-2009</a:t>
          </a:r>
          <a:endParaRPr lang="es-PE" sz="1450" b="1" dirty="0">
            <a:latin typeface="+mj-lt"/>
          </a:endParaRPr>
        </a:p>
      </dgm:t>
    </dgm:pt>
    <dgm:pt modelId="{C727D360-7D88-4165-B6D9-C67077249EE4}" type="parTrans" cxnId="{619FFAA8-879A-4DCA-B227-E3F4106B0FD8}">
      <dgm:prSet/>
      <dgm:spPr/>
      <dgm:t>
        <a:bodyPr/>
        <a:lstStyle/>
        <a:p>
          <a:endParaRPr lang="es-PE"/>
        </a:p>
      </dgm:t>
    </dgm:pt>
    <dgm:pt modelId="{998720A6-FA24-4E13-8E3A-36B37B9AD914}" type="sibTrans" cxnId="{619FFAA8-879A-4DCA-B227-E3F4106B0FD8}">
      <dgm:prSet/>
      <dgm:spPr/>
      <dgm:t>
        <a:bodyPr/>
        <a:lstStyle/>
        <a:p>
          <a:endParaRPr lang="es-PE"/>
        </a:p>
      </dgm:t>
    </dgm:pt>
    <dgm:pt modelId="{C4929CB4-1F4D-4D02-AE1E-64A525ACD301}">
      <dgm:prSet phldrT="[Text]" custT="1">
        <dgm:style>
          <a:lnRef idx="2">
            <a:schemeClr val="accent1"/>
          </a:lnRef>
          <a:fillRef idx="1">
            <a:schemeClr val="lt1"/>
          </a:fillRef>
          <a:effectRef idx="0">
            <a:schemeClr val="accent1"/>
          </a:effectRef>
          <a:fontRef idx="minor">
            <a:schemeClr val="dk1"/>
          </a:fontRef>
        </dgm:style>
      </dgm:prSet>
      <dgm:spPr/>
      <dgm:t>
        <a:bodyPr/>
        <a:lstStyle/>
        <a:p>
          <a:r>
            <a:rPr lang="es-ES" sz="1500" b="0" dirty="0" smtClean="0">
              <a:latin typeface="+mj-lt"/>
            </a:rPr>
            <a:t>Disposiciones para la implementación del llevado de libros electrónicos</a:t>
          </a:r>
          <a:endParaRPr lang="es-PE" sz="1500" b="0" dirty="0">
            <a:latin typeface="+mj-lt"/>
          </a:endParaRPr>
        </a:p>
      </dgm:t>
    </dgm:pt>
    <dgm:pt modelId="{1388B5D5-F265-4883-8E8F-C249B72FD526}" type="parTrans" cxnId="{A40A2C46-E570-493C-AA37-78DE53058E81}">
      <dgm:prSet/>
      <dgm:spPr/>
      <dgm:t>
        <a:bodyPr/>
        <a:lstStyle/>
        <a:p>
          <a:endParaRPr lang="es-PE"/>
        </a:p>
      </dgm:t>
    </dgm:pt>
    <dgm:pt modelId="{BA5B325C-DCD6-48DF-A987-3CD587F0842D}" type="sibTrans" cxnId="{A40A2C46-E570-493C-AA37-78DE53058E81}">
      <dgm:prSet/>
      <dgm:spPr/>
      <dgm:t>
        <a:bodyPr/>
        <a:lstStyle/>
        <a:p>
          <a:endParaRPr lang="es-PE"/>
        </a:p>
      </dgm:t>
    </dgm:pt>
    <dgm:pt modelId="{676D41A4-700E-44E7-8C0C-BC126BE60EDC}">
      <dgm:prSet phldrT="[Text]" custT="1"/>
      <dgm:spPr/>
      <dgm:t>
        <a:bodyPr/>
        <a:lstStyle/>
        <a:p>
          <a:r>
            <a:rPr lang="es-PE" sz="1500" b="1" dirty="0" smtClean="0">
              <a:latin typeface="+mj-lt"/>
            </a:rPr>
            <a:t>Res. Nº 169-2015</a:t>
          </a:r>
          <a:endParaRPr lang="es-PE" sz="1500" b="1" dirty="0">
            <a:latin typeface="+mj-lt"/>
          </a:endParaRPr>
        </a:p>
      </dgm:t>
    </dgm:pt>
    <dgm:pt modelId="{05638DF4-F666-4640-A850-26D2B535DE15}" type="parTrans" cxnId="{845E5576-5782-4EE3-89D0-6B4117F917A2}">
      <dgm:prSet/>
      <dgm:spPr/>
      <dgm:t>
        <a:bodyPr/>
        <a:lstStyle/>
        <a:p>
          <a:endParaRPr lang="es-PE"/>
        </a:p>
      </dgm:t>
    </dgm:pt>
    <dgm:pt modelId="{65255260-3774-47BB-A567-F55532670059}" type="sibTrans" cxnId="{845E5576-5782-4EE3-89D0-6B4117F917A2}">
      <dgm:prSet/>
      <dgm:spPr/>
      <dgm:t>
        <a:bodyPr/>
        <a:lstStyle/>
        <a:p>
          <a:endParaRPr lang="es-PE"/>
        </a:p>
      </dgm:t>
    </dgm:pt>
    <dgm:pt modelId="{891CA28E-16F0-4584-9950-5A2C9014235C}">
      <dgm:prSet phldrT="[Text]" custT="1"/>
      <dgm:spPr/>
      <dgm:t>
        <a:bodyPr/>
        <a:lstStyle/>
        <a:p>
          <a:r>
            <a:rPr lang="es-PE" sz="1500" b="1" dirty="0" smtClean="0">
              <a:latin typeface="+mj-lt"/>
            </a:rPr>
            <a:t>Res. Nº </a:t>
          </a:r>
        </a:p>
        <a:p>
          <a:r>
            <a:rPr lang="es-PE" sz="1500" b="1" dirty="0" smtClean="0">
              <a:latin typeface="+mj-lt"/>
            </a:rPr>
            <a:t>361-2015</a:t>
          </a:r>
          <a:endParaRPr lang="es-PE" sz="1500" b="1" dirty="0">
            <a:latin typeface="+mj-lt"/>
          </a:endParaRPr>
        </a:p>
      </dgm:t>
    </dgm:pt>
    <dgm:pt modelId="{C5559360-ADAB-446F-9B7E-1841609E9C99}" type="parTrans" cxnId="{E4D28C4B-6A98-4739-8F7B-DE8139D8B6FC}">
      <dgm:prSet/>
      <dgm:spPr/>
      <dgm:t>
        <a:bodyPr/>
        <a:lstStyle/>
        <a:p>
          <a:endParaRPr lang="es-PE"/>
        </a:p>
      </dgm:t>
    </dgm:pt>
    <dgm:pt modelId="{BEE0ECDF-F109-4EF9-BCB9-BCDC92A561F5}" type="sibTrans" cxnId="{E4D28C4B-6A98-4739-8F7B-DE8139D8B6FC}">
      <dgm:prSet/>
      <dgm:spPr/>
      <dgm:t>
        <a:bodyPr/>
        <a:lstStyle/>
        <a:p>
          <a:endParaRPr lang="es-PE"/>
        </a:p>
      </dgm:t>
    </dgm:pt>
    <dgm:pt modelId="{DD4DF330-398C-499E-8302-16B218E522C9}">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r>
            <a:rPr lang="es-PE" sz="1500" dirty="0" smtClean="0">
              <a:latin typeface="+mj-lt"/>
            </a:rPr>
            <a:t>Establecen nuevos sujetos obligados 	</a:t>
          </a:r>
          <a:endParaRPr lang="es-PE" sz="1500" dirty="0">
            <a:latin typeface="+mj-lt"/>
          </a:endParaRPr>
        </a:p>
      </dgm:t>
    </dgm:pt>
    <dgm:pt modelId="{D6CA133B-E39D-42EF-94B0-2722EE66A54C}" type="parTrans" cxnId="{AC081D96-3D64-427F-9CA9-DC1E4D7FB67C}">
      <dgm:prSet/>
      <dgm:spPr/>
      <dgm:t>
        <a:bodyPr/>
        <a:lstStyle/>
        <a:p>
          <a:endParaRPr lang="es-PE"/>
        </a:p>
      </dgm:t>
    </dgm:pt>
    <dgm:pt modelId="{AE27AA5D-D918-41D6-B2F9-8F4A8AE9965B}" type="sibTrans" cxnId="{AC081D96-3D64-427F-9CA9-DC1E4D7FB67C}">
      <dgm:prSet/>
      <dgm:spPr/>
      <dgm:t>
        <a:bodyPr/>
        <a:lstStyle/>
        <a:p>
          <a:endParaRPr lang="es-PE"/>
        </a:p>
      </dgm:t>
    </dgm:pt>
    <dgm:pt modelId="{9938A8FC-22C9-4932-86E1-B88F8CD87A26}">
      <dgm:prSet phldrT="[Text]" custT="1">
        <dgm:style>
          <a:lnRef idx="2">
            <a:schemeClr val="accent1"/>
          </a:lnRef>
          <a:fillRef idx="1">
            <a:schemeClr val="lt1"/>
          </a:fillRef>
          <a:effectRef idx="0">
            <a:schemeClr val="accent1"/>
          </a:effectRef>
          <a:fontRef idx="minor">
            <a:schemeClr val="dk1"/>
          </a:fontRef>
        </dgm:style>
      </dgm:prSet>
      <dgm:spPr/>
      <dgm:t>
        <a:bodyPr/>
        <a:lstStyle/>
        <a:p>
          <a:r>
            <a:rPr lang="es-PE" sz="1500" dirty="0" smtClean="0">
              <a:latin typeface="+mj-lt"/>
            </a:rPr>
            <a:t>Modificaciones en  la estructura de los libros</a:t>
          </a:r>
          <a:endParaRPr lang="es-PE" sz="1500" dirty="0">
            <a:latin typeface="+mj-lt"/>
          </a:endParaRPr>
        </a:p>
      </dgm:t>
    </dgm:pt>
    <dgm:pt modelId="{68DEAE2B-C3DD-4A1D-82B3-40160B92F418}" type="parTrans" cxnId="{FB218819-9565-4CED-A90A-DDFBD57EEA75}">
      <dgm:prSet/>
      <dgm:spPr/>
      <dgm:t>
        <a:bodyPr/>
        <a:lstStyle/>
        <a:p>
          <a:endParaRPr lang="es-PE"/>
        </a:p>
      </dgm:t>
    </dgm:pt>
    <dgm:pt modelId="{AB6994EB-D3FD-48FB-B6FE-9C2054680A93}" type="sibTrans" cxnId="{FB218819-9565-4CED-A90A-DDFBD57EEA75}">
      <dgm:prSet/>
      <dgm:spPr/>
      <dgm:t>
        <a:bodyPr/>
        <a:lstStyle/>
        <a:p>
          <a:endParaRPr lang="es-PE"/>
        </a:p>
      </dgm:t>
    </dgm:pt>
    <dgm:pt modelId="{6D6E58F1-AD6F-47DC-9C30-F1C65CD76C9D}">
      <dgm:prSet phldrT="[Text]" custT="1">
        <dgm:style>
          <a:lnRef idx="2">
            <a:schemeClr val="accent1"/>
          </a:lnRef>
          <a:fillRef idx="1">
            <a:schemeClr val="lt1"/>
          </a:fillRef>
          <a:effectRef idx="0">
            <a:schemeClr val="accent1"/>
          </a:effectRef>
          <a:fontRef idx="minor">
            <a:schemeClr val="dk1"/>
          </a:fontRef>
        </dgm:style>
      </dgm:prSet>
      <dgm:spPr/>
      <dgm:t>
        <a:bodyPr/>
        <a:lstStyle/>
        <a:p>
          <a:r>
            <a:rPr lang="es-PE" sz="1500" dirty="0" smtClean="0">
              <a:latin typeface="+mj-lt"/>
            </a:rPr>
            <a:t>Aprueba la versión 5.0 del PLE</a:t>
          </a:r>
          <a:endParaRPr lang="es-PE" sz="1500" dirty="0">
            <a:latin typeface="+mj-lt"/>
          </a:endParaRPr>
        </a:p>
      </dgm:t>
    </dgm:pt>
    <dgm:pt modelId="{735AF020-8635-4042-B2DA-503F8C3D9A41}" type="parTrans" cxnId="{7BA5AD25-5FF7-4F40-8291-583B3248993E}">
      <dgm:prSet/>
      <dgm:spPr/>
      <dgm:t>
        <a:bodyPr/>
        <a:lstStyle/>
        <a:p>
          <a:endParaRPr lang="es-PE"/>
        </a:p>
      </dgm:t>
    </dgm:pt>
    <dgm:pt modelId="{40098D00-9EE7-476F-AB0F-0E24747CD89F}" type="sibTrans" cxnId="{7BA5AD25-5FF7-4F40-8291-583B3248993E}">
      <dgm:prSet/>
      <dgm:spPr/>
      <dgm:t>
        <a:bodyPr/>
        <a:lstStyle/>
        <a:p>
          <a:endParaRPr lang="es-PE"/>
        </a:p>
      </dgm:t>
    </dgm:pt>
    <dgm:pt modelId="{70B0E212-9199-4703-970A-3E422C4370B6}">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r>
            <a:rPr lang="es-PE" sz="1500" dirty="0" smtClean="0">
              <a:latin typeface="+mj-lt"/>
            </a:rPr>
            <a:t>Actualización de las estructuras de los libros de la versión 5.0</a:t>
          </a:r>
          <a:endParaRPr lang="es-PE" sz="1500" dirty="0">
            <a:latin typeface="+mj-lt"/>
          </a:endParaRPr>
        </a:p>
      </dgm:t>
    </dgm:pt>
    <dgm:pt modelId="{E05CCBA5-98F6-45B4-AD68-37E2FDE7B531}" type="sibTrans" cxnId="{898089BC-5B6D-4EEE-86E6-C72228EBC618}">
      <dgm:prSet/>
      <dgm:spPr/>
      <dgm:t>
        <a:bodyPr/>
        <a:lstStyle/>
        <a:p>
          <a:endParaRPr lang="es-PE"/>
        </a:p>
      </dgm:t>
    </dgm:pt>
    <dgm:pt modelId="{315B1F72-B1AE-4246-A406-1FB4CAAADE8E}" type="parTrans" cxnId="{898089BC-5B6D-4EEE-86E6-C72228EBC618}">
      <dgm:prSet/>
      <dgm:spPr/>
      <dgm:t>
        <a:bodyPr/>
        <a:lstStyle/>
        <a:p>
          <a:endParaRPr lang="es-PE"/>
        </a:p>
      </dgm:t>
    </dgm:pt>
    <dgm:pt modelId="{9F7D25D4-D27E-4E06-88E5-BCDF1C01A75D}">
      <dgm:prSet phldrT="[Text]" custT="1"/>
      <dgm:spPr/>
      <dgm:t>
        <a:bodyPr/>
        <a:lstStyle/>
        <a:p>
          <a:r>
            <a:rPr lang="es-PE" sz="1500" b="1" dirty="0" smtClean="0">
              <a:latin typeface="+mj-lt"/>
            </a:rPr>
            <a:t>Res. N° 360-2015</a:t>
          </a:r>
          <a:endParaRPr lang="es-PE" sz="1500" b="1" dirty="0">
            <a:latin typeface="+mj-lt"/>
          </a:endParaRPr>
        </a:p>
      </dgm:t>
    </dgm:pt>
    <dgm:pt modelId="{EF109A66-19D0-42E2-83AF-72305EC3EC2C}" type="parTrans" cxnId="{B4ADDD00-30B0-4391-A49B-656F9C0E9C67}">
      <dgm:prSet/>
      <dgm:spPr/>
      <dgm:t>
        <a:bodyPr/>
        <a:lstStyle/>
        <a:p>
          <a:endParaRPr lang="es-PE"/>
        </a:p>
      </dgm:t>
    </dgm:pt>
    <dgm:pt modelId="{7D1B866E-694F-4834-A685-750D80DAF46A}" type="sibTrans" cxnId="{B4ADDD00-30B0-4391-A49B-656F9C0E9C67}">
      <dgm:prSet/>
      <dgm:spPr/>
      <dgm:t>
        <a:bodyPr/>
        <a:lstStyle/>
        <a:p>
          <a:endParaRPr lang="es-PE"/>
        </a:p>
      </dgm:t>
    </dgm:pt>
    <dgm:pt modelId="{42AA73C6-0259-4CE4-BC55-80F46D34A26E}">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r>
            <a:rPr lang="es-PE" sz="1500" dirty="0" smtClean="0">
              <a:latin typeface="+mj-lt"/>
            </a:rPr>
            <a:t>Cronogramas para el cumplimiento de las obligaciones tributarias.</a:t>
          </a:r>
          <a:endParaRPr lang="es-PE" sz="1500" dirty="0">
            <a:latin typeface="+mj-lt"/>
          </a:endParaRPr>
        </a:p>
      </dgm:t>
    </dgm:pt>
    <dgm:pt modelId="{6B487134-75B0-4D38-BF7E-6935F8E0AF99}" type="parTrans" cxnId="{2AEC8EEF-4ACB-4FB9-8BD9-784AB3506F8C}">
      <dgm:prSet/>
      <dgm:spPr/>
      <dgm:t>
        <a:bodyPr/>
        <a:lstStyle/>
        <a:p>
          <a:endParaRPr lang="es-PE"/>
        </a:p>
      </dgm:t>
    </dgm:pt>
    <dgm:pt modelId="{9424A88C-A169-4072-B94D-94D8015C544E}" type="sibTrans" cxnId="{2AEC8EEF-4ACB-4FB9-8BD9-784AB3506F8C}">
      <dgm:prSet/>
      <dgm:spPr/>
      <dgm:t>
        <a:bodyPr/>
        <a:lstStyle/>
        <a:p>
          <a:endParaRPr lang="es-PE"/>
        </a:p>
      </dgm:t>
    </dgm:pt>
    <dgm:pt modelId="{1E94ED9E-D6C4-4129-8680-EE0FCABD169F}">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r>
            <a:rPr lang="es-PE" sz="1500" dirty="0" smtClean="0">
              <a:latin typeface="+mj-lt"/>
            </a:rPr>
            <a:t>Fechas máximas de atraso del registro de ventas y de compras.</a:t>
          </a:r>
          <a:endParaRPr lang="es-PE" sz="1500" dirty="0">
            <a:latin typeface="+mj-lt"/>
          </a:endParaRPr>
        </a:p>
      </dgm:t>
    </dgm:pt>
    <dgm:pt modelId="{A24DA4F3-C4BB-4504-B23E-446867394239}" type="parTrans" cxnId="{E77029A9-14E6-4BB2-92E4-1055F38ECFBA}">
      <dgm:prSet/>
      <dgm:spPr/>
      <dgm:t>
        <a:bodyPr/>
        <a:lstStyle/>
        <a:p>
          <a:endParaRPr lang="es-PE"/>
        </a:p>
      </dgm:t>
    </dgm:pt>
    <dgm:pt modelId="{75B2EF1D-8E0C-47E2-AAB2-CBBFE7E535C8}" type="sibTrans" cxnId="{E77029A9-14E6-4BB2-92E4-1055F38ECFBA}">
      <dgm:prSet/>
      <dgm:spPr/>
      <dgm:t>
        <a:bodyPr/>
        <a:lstStyle/>
        <a:p>
          <a:endParaRPr lang="es-PE"/>
        </a:p>
      </dgm:t>
    </dgm:pt>
    <dgm:pt modelId="{A436ED70-650F-4530-9961-F18831892F77}">
      <dgm:prSet phldrT="[Text]" custT="1"/>
      <dgm:spPr/>
      <dgm:t>
        <a:bodyPr/>
        <a:lstStyle/>
        <a:p>
          <a:r>
            <a:rPr lang="es-PE" sz="1500" b="1" dirty="0" smtClean="0">
              <a:latin typeface="+mj-lt"/>
            </a:rPr>
            <a:t>Res. N° 066-2013</a:t>
          </a:r>
          <a:endParaRPr lang="es-PE" sz="1500" b="1" dirty="0">
            <a:latin typeface="+mj-lt"/>
          </a:endParaRPr>
        </a:p>
      </dgm:t>
    </dgm:pt>
    <dgm:pt modelId="{C3D4E392-1313-4EB4-AC43-36F974FFCC51}" type="parTrans" cxnId="{40B0AF82-A7DA-430B-A3B1-1D6919483EE3}">
      <dgm:prSet/>
      <dgm:spPr/>
      <dgm:t>
        <a:bodyPr/>
        <a:lstStyle/>
        <a:p>
          <a:endParaRPr lang="es-PE"/>
        </a:p>
      </dgm:t>
    </dgm:pt>
    <dgm:pt modelId="{764AC3CA-BA61-4E59-9BCF-4534FC4E7723}" type="sibTrans" cxnId="{40B0AF82-A7DA-430B-A3B1-1D6919483EE3}">
      <dgm:prSet/>
      <dgm:spPr/>
      <dgm:t>
        <a:bodyPr/>
        <a:lstStyle/>
        <a:p>
          <a:endParaRPr lang="es-PE"/>
        </a:p>
      </dgm:t>
    </dgm:pt>
    <dgm:pt modelId="{0B5AE01E-D0FF-4EBD-A9C7-B2A1E30C618C}">
      <dgm:prSet phldrT="[Text]" custT="1">
        <dgm:style>
          <a:lnRef idx="2">
            <a:schemeClr val="accent1"/>
          </a:lnRef>
          <a:fillRef idx="1">
            <a:schemeClr val="lt1"/>
          </a:fillRef>
          <a:effectRef idx="0">
            <a:schemeClr val="accent1"/>
          </a:effectRef>
          <a:fontRef idx="minor">
            <a:schemeClr val="dk1"/>
          </a:fontRef>
        </dgm:style>
      </dgm:prSet>
      <dgm:spPr/>
      <dgm:t>
        <a:bodyPr/>
        <a:lstStyle/>
        <a:p>
          <a:r>
            <a:rPr lang="es-PE" sz="1500" b="0" dirty="0" smtClean="0">
              <a:latin typeface="+mj-lt"/>
            </a:rPr>
            <a:t>Se implementa el llevado de registros a través de Portal SUNAT (SLE)</a:t>
          </a:r>
          <a:endParaRPr lang="es-PE" sz="1500" b="0" dirty="0">
            <a:latin typeface="+mj-lt"/>
          </a:endParaRPr>
        </a:p>
      </dgm:t>
    </dgm:pt>
    <dgm:pt modelId="{CFCB6A81-94BD-448E-BDDF-92DD9E98FC12}" type="parTrans" cxnId="{67AF1500-B23B-4E46-8975-A38970C8B774}">
      <dgm:prSet/>
      <dgm:spPr/>
      <dgm:t>
        <a:bodyPr/>
        <a:lstStyle/>
        <a:p>
          <a:endParaRPr lang="es-PE"/>
        </a:p>
      </dgm:t>
    </dgm:pt>
    <dgm:pt modelId="{4105E9C3-B995-4594-87D1-8191793EA8D7}" type="sibTrans" cxnId="{67AF1500-B23B-4E46-8975-A38970C8B774}">
      <dgm:prSet/>
      <dgm:spPr/>
      <dgm:t>
        <a:bodyPr/>
        <a:lstStyle/>
        <a:p>
          <a:endParaRPr lang="es-PE"/>
        </a:p>
      </dgm:t>
    </dgm:pt>
    <dgm:pt modelId="{6191AB13-C928-4D7A-B5B3-C782716F4F0A}" type="pres">
      <dgm:prSet presAssocID="{BC802D36-B016-4163-9FDE-0E3D5FBFF6CF}" presName="Name0" presStyleCnt="0">
        <dgm:presLayoutVars>
          <dgm:dir/>
          <dgm:animLvl val="lvl"/>
          <dgm:resizeHandles val="exact"/>
        </dgm:presLayoutVars>
      </dgm:prSet>
      <dgm:spPr/>
      <dgm:t>
        <a:bodyPr/>
        <a:lstStyle/>
        <a:p>
          <a:endParaRPr lang="es-PE"/>
        </a:p>
      </dgm:t>
    </dgm:pt>
    <dgm:pt modelId="{F2538358-6B79-4E98-812F-5D9244275077}" type="pres">
      <dgm:prSet presAssocID="{8F72A83E-EF8D-47E4-AEE8-12839E4F1DB7}" presName="linNode" presStyleCnt="0"/>
      <dgm:spPr/>
      <dgm:t>
        <a:bodyPr/>
        <a:lstStyle/>
        <a:p>
          <a:endParaRPr lang="es-PE"/>
        </a:p>
      </dgm:t>
    </dgm:pt>
    <dgm:pt modelId="{E5C0644B-229C-404A-A827-160A870C72F0}" type="pres">
      <dgm:prSet presAssocID="{8F72A83E-EF8D-47E4-AEE8-12839E4F1DB7}" presName="parentText" presStyleLbl="node1" presStyleIdx="0" presStyleCnt="5" custScaleX="42715">
        <dgm:presLayoutVars>
          <dgm:chMax val="1"/>
          <dgm:bulletEnabled val="1"/>
        </dgm:presLayoutVars>
      </dgm:prSet>
      <dgm:spPr/>
      <dgm:t>
        <a:bodyPr/>
        <a:lstStyle/>
        <a:p>
          <a:endParaRPr lang="es-PE"/>
        </a:p>
      </dgm:t>
    </dgm:pt>
    <dgm:pt modelId="{F3141825-498C-4829-A7E5-01D886336160}" type="pres">
      <dgm:prSet presAssocID="{8F72A83E-EF8D-47E4-AEE8-12839E4F1DB7}" presName="descendantText" presStyleLbl="alignAccFollowNode1" presStyleIdx="0" presStyleCnt="5" custScaleX="115028">
        <dgm:presLayoutVars>
          <dgm:bulletEnabled val="1"/>
        </dgm:presLayoutVars>
      </dgm:prSet>
      <dgm:spPr/>
      <dgm:t>
        <a:bodyPr/>
        <a:lstStyle/>
        <a:p>
          <a:endParaRPr lang="es-PE"/>
        </a:p>
      </dgm:t>
    </dgm:pt>
    <dgm:pt modelId="{419CBBD9-FB74-4C5A-A7CA-1C9289D9B14A}" type="pres">
      <dgm:prSet presAssocID="{998720A6-FA24-4E13-8E3A-36B37B9AD914}" presName="sp" presStyleCnt="0"/>
      <dgm:spPr/>
      <dgm:t>
        <a:bodyPr/>
        <a:lstStyle/>
        <a:p>
          <a:endParaRPr lang="es-PE"/>
        </a:p>
      </dgm:t>
    </dgm:pt>
    <dgm:pt modelId="{0ED12207-A91B-41E9-AC20-504B4EC51225}" type="pres">
      <dgm:prSet presAssocID="{A436ED70-650F-4530-9961-F18831892F77}" presName="linNode" presStyleCnt="0"/>
      <dgm:spPr/>
      <dgm:t>
        <a:bodyPr/>
        <a:lstStyle/>
        <a:p>
          <a:endParaRPr lang="es-PE"/>
        </a:p>
      </dgm:t>
    </dgm:pt>
    <dgm:pt modelId="{B6A69B83-E8E9-445B-8E1B-4A1064FA237D}" type="pres">
      <dgm:prSet presAssocID="{A436ED70-650F-4530-9961-F18831892F77}" presName="parentText" presStyleLbl="node1" presStyleIdx="1" presStyleCnt="5" custFlipHor="1" custScaleX="42716">
        <dgm:presLayoutVars>
          <dgm:chMax val="1"/>
          <dgm:bulletEnabled val="1"/>
        </dgm:presLayoutVars>
      </dgm:prSet>
      <dgm:spPr/>
      <dgm:t>
        <a:bodyPr/>
        <a:lstStyle/>
        <a:p>
          <a:endParaRPr lang="es-PE"/>
        </a:p>
      </dgm:t>
    </dgm:pt>
    <dgm:pt modelId="{617AB68D-9F40-4F1C-A6A3-D7146738A804}" type="pres">
      <dgm:prSet presAssocID="{A436ED70-650F-4530-9961-F18831892F77}" presName="descendantText" presStyleLbl="alignAccFollowNode1" presStyleIdx="1" presStyleCnt="5" custScaleX="115217">
        <dgm:presLayoutVars>
          <dgm:bulletEnabled val="1"/>
        </dgm:presLayoutVars>
      </dgm:prSet>
      <dgm:spPr/>
      <dgm:t>
        <a:bodyPr/>
        <a:lstStyle/>
        <a:p>
          <a:endParaRPr lang="es-PE"/>
        </a:p>
      </dgm:t>
    </dgm:pt>
    <dgm:pt modelId="{0DA59C5A-F100-4C9C-9D20-7F78E30B1575}" type="pres">
      <dgm:prSet presAssocID="{764AC3CA-BA61-4E59-9BCF-4534FC4E7723}" presName="sp" presStyleCnt="0"/>
      <dgm:spPr/>
      <dgm:t>
        <a:bodyPr/>
        <a:lstStyle/>
        <a:p>
          <a:endParaRPr lang="es-PE"/>
        </a:p>
      </dgm:t>
    </dgm:pt>
    <dgm:pt modelId="{CC22F547-F432-4922-946A-BE6D831147D9}" type="pres">
      <dgm:prSet presAssocID="{676D41A4-700E-44E7-8C0C-BC126BE60EDC}" presName="linNode" presStyleCnt="0"/>
      <dgm:spPr/>
      <dgm:t>
        <a:bodyPr/>
        <a:lstStyle/>
        <a:p>
          <a:endParaRPr lang="es-PE"/>
        </a:p>
      </dgm:t>
    </dgm:pt>
    <dgm:pt modelId="{430E4E93-2F3B-43C6-B3E2-A3333C097E2A}" type="pres">
      <dgm:prSet presAssocID="{676D41A4-700E-44E7-8C0C-BC126BE60EDC}" presName="parentText" presStyleLbl="node1" presStyleIdx="2" presStyleCnt="5" custScaleX="42715">
        <dgm:presLayoutVars>
          <dgm:chMax val="1"/>
          <dgm:bulletEnabled val="1"/>
        </dgm:presLayoutVars>
      </dgm:prSet>
      <dgm:spPr/>
      <dgm:t>
        <a:bodyPr/>
        <a:lstStyle/>
        <a:p>
          <a:endParaRPr lang="es-PE"/>
        </a:p>
      </dgm:t>
    </dgm:pt>
    <dgm:pt modelId="{28E4241B-8703-4678-8981-4A5439B41C24}" type="pres">
      <dgm:prSet presAssocID="{676D41A4-700E-44E7-8C0C-BC126BE60EDC}" presName="descendantText" presStyleLbl="alignAccFollowNode1" presStyleIdx="2" presStyleCnt="5" custScaleX="115028">
        <dgm:presLayoutVars>
          <dgm:bulletEnabled val="1"/>
        </dgm:presLayoutVars>
      </dgm:prSet>
      <dgm:spPr/>
      <dgm:t>
        <a:bodyPr/>
        <a:lstStyle/>
        <a:p>
          <a:endParaRPr lang="es-PE"/>
        </a:p>
      </dgm:t>
    </dgm:pt>
    <dgm:pt modelId="{B864AB2B-D709-4BEA-ABAB-A9CD29F94712}" type="pres">
      <dgm:prSet presAssocID="{65255260-3774-47BB-A567-F55532670059}" presName="sp" presStyleCnt="0"/>
      <dgm:spPr/>
      <dgm:t>
        <a:bodyPr/>
        <a:lstStyle/>
        <a:p>
          <a:endParaRPr lang="es-PE"/>
        </a:p>
      </dgm:t>
    </dgm:pt>
    <dgm:pt modelId="{7ACA8601-0446-4E81-B3CB-1705476ACD54}" type="pres">
      <dgm:prSet presAssocID="{891CA28E-16F0-4584-9950-5A2C9014235C}" presName="linNode" presStyleCnt="0"/>
      <dgm:spPr/>
      <dgm:t>
        <a:bodyPr/>
        <a:lstStyle/>
        <a:p>
          <a:endParaRPr lang="es-PE"/>
        </a:p>
      </dgm:t>
    </dgm:pt>
    <dgm:pt modelId="{2F497467-170F-44A1-B10E-2FDC43865F27}" type="pres">
      <dgm:prSet presAssocID="{891CA28E-16F0-4584-9950-5A2C9014235C}" presName="parentText" presStyleLbl="node1" presStyleIdx="3" presStyleCnt="5" custScaleX="42715">
        <dgm:presLayoutVars>
          <dgm:chMax val="1"/>
          <dgm:bulletEnabled val="1"/>
        </dgm:presLayoutVars>
      </dgm:prSet>
      <dgm:spPr/>
      <dgm:t>
        <a:bodyPr/>
        <a:lstStyle/>
        <a:p>
          <a:endParaRPr lang="es-PE"/>
        </a:p>
      </dgm:t>
    </dgm:pt>
    <dgm:pt modelId="{F2876782-AE26-42A9-9E1C-7E58E3F05A45}" type="pres">
      <dgm:prSet presAssocID="{891CA28E-16F0-4584-9950-5A2C9014235C}" presName="descendantText" presStyleLbl="alignAccFollowNode1" presStyleIdx="3" presStyleCnt="5" custScaleX="115028">
        <dgm:presLayoutVars>
          <dgm:bulletEnabled val="1"/>
        </dgm:presLayoutVars>
      </dgm:prSet>
      <dgm:spPr/>
      <dgm:t>
        <a:bodyPr/>
        <a:lstStyle/>
        <a:p>
          <a:endParaRPr lang="es-PE"/>
        </a:p>
      </dgm:t>
    </dgm:pt>
    <dgm:pt modelId="{38889BF2-D51D-49C9-9E70-30342BB5150B}" type="pres">
      <dgm:prSet presAssocID="{BEE0ECDF-F109-4EF9-BCB9-BCDC92A561F5}" presName="sp" presStyleCnt="0"/>
      <dgm:spPr/>
      <dgm:t>
        <a:bodyPr/>
        <a:lstStyle/>
        <a:p>
          <a:endParaRPr lang="es-PE"/>
        </a:p>
      </dgm:t>
    </dgm:pt>
    <dgm:pt modelId="{369D78D8-DEC0-4AF5-ABD8-D42F77BDDA15}" type="pres">
      <dgm:prSet presAssocID="{9F7D25D4-D27E-4E06-88E5-BCDF1C01A75D}" presName="linNode" presStyleCnt="0"/>
      <dgm:spPr/>
      <dgm:t>
        <a:bodyPr/>
        <a:lstStyle/>
        <a:p>
          <a:endParaRPr lang="es-PE"/>
        </a:p>
      </dgm:t>
    </dgm:pt>
    <dgm:pt modelId="{AF3574FC-800A-4D11-A386-7CCA38BAE80A}" type="pres">
      <dgm:prSet presAssocID="{9F7D25D4-D27E-4E06-88E5-BCDF1C01A75D}" presName="parentText" presStyleLbl="node1" presStyleIdx="4" presStyleCnt="5" custScaleX="42715">
        <dgm:presLayoutVars>
          <dgm:chMax val="1"/>
          <dgm:bulletEnabled val="1"/>
        </dgm:presLayoutVars>
      </dgm:prSet>
      <dgm:spPr/>
      <dgm:t>
        <a:bodyPr/>
        <a:lstStyle/>
        <a:p>
          <a:endParaRPr lang="es-PE"/>
        </a:p>
      </dgm:t>
    </dgm:pt>
    <dgm:pt modelId="{8526C8B5-0BCC-430A-8E73-C938B44AD58C}" type="pres">
      <dgm:prSet presAssocID="{9F7D25D4-D27E-4E06-88E5-BCDF1C01A75D}" presName="descendantText" presStyleLbl="alignAccFollowNode1" presStyleIdx="4" presStyleCnt="5" custScaleX="115028">
        <dgm:presLayoutVars>
          <dgm:bulletEnabled val="1"/>
        </dgm:presLayoutVars>
      </dgm:prSet>
      <dgm:spPr/>
      <dgm:t>
        <a:bodyPr/>
        <a:lstStyle/>
        <a:p>
          <a:endParaRPr lang="es-PE"/>
        </a:p>
      </dgm:t>
    </dgm:pt>
  </dgm:ptLst>
  <dgm:cxnLst>
    <dgm:cxn modelId="{A40A2C46-E570-493C-AA37-78DE53058E81}" srcId="{8F72A83E-EF8D-47E4-AEE8-12839E4F1DB7}" destId="{C4929CB4-1F4D-4D02-AE1E-64A525ACD301}" srcOrd="0" destOrd="0" parTransId="{1388B5D5-F265-4883-8E8F-C249B72FD526}" sibTransId="{BA5B325C-DCD6-48DF-A987-3CD587F0842D}"/>
    <dgm:cxn modelId="{C2F0DE4A-8C20-4577-9920-2A74F8AB6584}" type="presOf" srcId="{C4929CB4-1F4D-4D02-AE1E-64A525ACD301}" destId="{F3141825-498C-4829-A7E5-01D886336160}" srcOrd="0" destOrd="0" presId="urn:microsoft.com/office/officeart/2005/8/layout/vList5"/>
    <dgm:cxn modelId="{FB218819-9565-4CED-A90A-DDFBD57EEA75}" srcId="{676D41A4-700E-44E7-8C0C-BC126BE60EDC}" destId="{9938A8FC-22C9-4932-86E1-B88F8CD87A26}" srcOrd="0" destOrd="0" parTransId="{68DEAE2B-C3DD-4A1D-82B3-40160B92F418}" sibTransId="{AB6994EB-D3FD-48FB-B6FE-9C2054680A93}"/>
    <dgm:cxn modelId="{B4ADDD00-30B0-4391-A49B-656F9C0E9C67}" srcId="{BC802D36-B016-4163-9FDE-0E3D5FBFF6CF}" destId="{9F7D25D4-D27E-4E06-88E5-BCDF1C01A75D}" srcOrd="4" destOrd="0" parTransId="{EF109A66-19D0-42E2-83AF-72305EC3EC2C}" sibTransId="{7D1B866E-694F-4834-A685-750D80DAF46A}"/>
    <dgm:cxn modelId="{67AF1500-B23B-4E46-8975-A38970C8B774}" srcId="{A436ED70-650F-4530-9961-F18831892F77}" destId="{0B5AE01E-D0FF-4EBD-A9C7-B2A1E30C618C}" srcOrd="0" destOrd="0" parTransId="{CFCB6A81-94BD-448E-BDDF-92DD9E98FC12}" sibTransId="{4105E9C3-B995-4594-87D1-8191793EA8D7}"/>
    <dgm:cxn modelId="{7C9E3DF0-5EEA-4158-B688-BA1450047846}" type="presOf" srcId="{42AA73C6-0259-4CE4-BC55-80F46D34A26E}" destId="{8526C8B5-0BCC-430A-8E73-C938B44AD58C}" srcOrd="0" destOrd="0" presId="urn:microsoft.com/office/officeart/2005/8/layout/vList5"/>
    <dgm:cxn modelId="{1D3AC307-BE6A-46AD-B7E5-195560365F42}" type="presOf" srcId="{0B5AE01E-D0FF-4EBD-A9C7-B2A1E30C618C}" destId="{617AB68D-9F40-4F1C-A6A3-D7146738A804}" srcOrd="0" destOrd="0" presId="urn:microsoft.com/office/officeart/2005/8/layout/vList5"/>
    <dgm:cxn modelId="{77C53E12-3DF6-4B7B-A0AC-F79A2A9749DC}" type="presOf" srcId="{9938A8FC-22C9-4932-86E1-B88F8CD87A26}" destId="{28E4241B-8703-4678-8981-4A5439B41C24}" srcOrd="0" destOrd="0" presId="urn:microsoft.com/office/officeart/2005/8/layout/vList5"/>
    <dgm:cxn modelId="{63443496-86EF-4B7F-8421-C61CA2FB4E10}" type="presOf" srcId="{6D6E58F1-AD6F-47DC-9C30-F1C65CD76C9D}" destId="{28E4241B-8703-4678-8981-4A5439B41C24}" srcOrd="0" destOrd="1" presId="urn:microsoft.com/office/officeart/2005/8/layout/vList5"/>
    <dgm:cxn modelId="{08B4C9B2-F39C-46BC-BC6C-DDA0AF5582B1}" type="presOf" srcId="{DD4DF330-398C-499E-8302-16B218E522C9}" destId="{F2876782-AE26-42A9-9E1C-7E58E3F05A45}" srcOrd="0" destOrd="0" presId="urn:microsoft.com/office/officeart/2005/8/layout/vList5"/>
    <dgm:cxn modelId="{A563E537-1279-4F11-8255-7F74438E675F}" type="presOf" srcId="{676D41A4-700E-44E7-8C0C-BC126BE60EDC}" destId="{430E4E93-2F3B-43C6-B3E2-A3333C097E2A}" srcOrd="0" destOrd="0" presId="urn:microsoft.com/office/officeart/2005/8/layout/vList5"/>
    <dgm:cxn modelId="{AC081D96-3D64-427F-9CA9-DC1E4D7FB67C}" srcId="{891CA28E-16F0-4584-9950-5A2C9014235C}" destId="{DD4DF330-398C-499E-8302-16B218E522C9}" srcOrd="0" destOrd="0" parTransId="{D6CA133B-E39D-42EF-94B0-2722EE66A54C}" sibTransId="{AE27AA5D-D918-41D6-B2F9-8F4A8AE9965B}"/>
    <dgm:cxn modelId="{F71E0185-6D43-4659-B925-7C47D9BF4DF0}" type="presOf" srcId="{70B0E212-9199-4703-970A-3E422C4370B6}" destId="{F2876782-AE26-42A9-9E1C-7E58E3F05A45}" srcOrd="0" destOrd="1" presId="urn:microsoft.com/office/officeart/2005/8/layout/vList5"/>
    <dgm:cxn modelId="{40B0AF82-A7DA-430B-A3B1-1D6919483EE3}" srcId="{BC802D36-B016-4163-9FDE-0E3D5FBFF6CF}" destId="{A436ED70-650F-4530-9961-F18831892F77}" srcOrd="1" destOrd="0" parTransId="{C3D4E392-1313-4EB4-AC43-36F974FFCC51}" sibTransId="{764AC3CA-BA61-4E59-9BCF-4534FC4E7723}"/>
    <dgm:cxn modelId="{3F9255AD-FB98-41BE-913E-4E27E5FD88B4}" type="presOf" srcId="{9F7D25D4-D27E-4E06-88E5-BCDF1C01A75D}" destId="{AF3574FC-800A-4D11-A386-7CCA38BAE80A}" srcOrd="0" destOrd="0" presId="urn:microsoft.com/office/officeart/2005/8/layout/vList5"/>
    <dgm:cxn modelId="{B0A82C4C-607E-48F6-A131-61CFAF01AC31}" type="presOf" srcId="{A436ED70-650F-4530-9961-F18831892F77}" destId="{B6A69B83-E8E9-445B-8E1B-4A1064FA237D}" srcOrd="0" destOrd="0" presId="urn:microsoft.com/office/officeart/2005/8/layout/vList5"/>
    <dgm:cxn modelId="{2AEC8EEF-4ACB-4FB9-8BD9-784AB3506F8C}" srcId="{9F7D25D4-D27E-4E06-88E5-BCDF1C01A75D}" destId="{42AA73C6-0259-4CE4-BC55-80F46D34A26E}" srcOrd="0" destOrd="0" parTransId="{6B487134-75B0-4D38-BF7E-6935F8E0AF99}" sibTransId="{9424A88C-A169-4072-B94D-94D8015C544E}"/>
    <dgm:cxn modelId="{FC1ED6CF-0BF8-4571-A73A-787C3C283A43}" type="presOf" srcId="{1E94ED9E-D6C4-4129-8680-EE0FCABD169F}" destId="{8526C8B5-0BCC-430A-8E73-C938B44AD58C}" srcOrd="0" destOrd="1" presId="urn:microsoft.com/office/officeart/2005/8/layout/vList5"/>
    <dgm:cxn modelId="{E77029A9-14E6-4BB2-92E4-1055F38ECFBA}" srcId="{9F7D25D4-D27E-4E06-88E5-BCDF1C01A75D}" destId="{1E94ED9E-D6C4-4129-8680-EE0FCABD169F}" srcOrd="1" destOrd="0" parTransId="{A24DA4F3-C4BB-4504-B23E-446867394239}" sibTransId="{75B2EF1D-8E0C-47E2-AAB2-CBBFE7E535C8}"/>
    <dgm:cxn modelId="{817ED58B-3C7B-4CC7-B522-096317C2CDDA}" type="presOf" srcId="{8F72A83E-EF8D-47E4-AEE8-12839E4F1DB7}" destId="{E5C0644B-229C-404A-A827-160A870C72F0}" srcOrd="0" destOrd="0" presId="urn:microsoft.com/office/officeart/2005/8/layout/vList5"/>
    <dgm:cxn modelId="{619FFAA8-879A-4DCA-B227-E3F4106B0FD8}" srcId="{BC802D36-B016-4163-9FDE-0E3D5FBFF6CF}" destId="{8F72A83E-EF8D-47E4-AEE8-12839E4F1DB7}" srcOrd="0" destOrd="0" parTransId="{C727D360-7D88-4165-B6D9-C67077249EE4}" sibTransId="{998720A6-FA24-4E13-8E3A-36B37B9AD914}"/>
    <dgm:cxn modelId="{7BA5AD25-5FF7-4F40-8291-583B3248993E}" srcId="{676D41A4-700E-44E7-8C0C-BC126BE60EDC}" destId="{6D6E58F1-AD6F-47DC-9C30-F1C65CD76C9D}" srcOrd="1" destOrd="0" parTransId="{735AF020-8635-4042-B2DA-503F8C3D9A41}" sibTransId="{40098D00-9EE7-476F-AB0F-0E24747CD89F}"/>
    <dgm:cxn modelId="{3CA226D8-D1DC-45CD-A879-2EF6B14B6B75}" type="presOf" srcId="{BC802D36-B016-4163-9FDE-0E3D5FBFF6CF}" destId="{6191AB13-C928-4D7A-B5B3-C782716F4F0A}" srcOrd="0" destOrd="0" presId="urn:microsoft.com/office/officeart/2005/8/layout/vList5"/>
    <dgm:cxn modelId="{898089BC-5B6D-4EEE-86E6-C72228EBC618}" srcId="{891CA28E-16F0-4584-9950-5A2C9014235C}" destId="{70B0E212-9199-4703-970A-3E422C4370B6}" srcOrd="1" destOrd="0" parTransId="{315B1F72-B1AE-4246-A406-1FB4CAAADE8E}" sibTransId="{E05CCBA5-98F6-45B4-AD68-37E2FDE7B531}"/>
    <dgm:cxn modelId="{845E5576-5782-4EE3-89D0-6B4117F917A2}" srcId="{BC802D36-B016-4163-9FDE-0E3D5FBFF6CF}" destId="{676D41A4-700E-44E7-8C0C-BC126BE60EDC}" srcOrd="2" destOrd="0" parTransId="{05638DF4-F666-4640-A850-26D2B535DE15}" sibTransId="{65255260-3774-47BB-A567-F55532670059}"/>
    <dgm:cxn modelId="{E4D28C4B-6A98-4739-8F7B-DE8139D8B6FC}" srcId="{BC802D36-B016-4163-9FDE-0E3D5FBFF6CF}" destId="{891CA28E-16F0-4584-9950-5A2C9014235C}" srcOrd="3" destOrd="0" parTransId="{C5559360-ADAB-446F-9B7E-1841609E9C99}" sibTransId="{BEE0ECDF-F109-4EF9-BCB9-BCDC92A561F5}"/>
    <dgm:cxn modelId="{B0F803CF-8BE4-4362-9614-8C7F9E7C8B15}" type="presOf" srcId="{891CA28E-16F0-4584-9950-5A2C9014235C}" destId="{2F497467-170F-44A1-B10E-2FDC43865F27}" srcOrd="0" destOrd="0" presId="urn:microsoft.com/office/officeart/2005/8/layout/vList5"/>
    <dgm:cxn modelId="{EA8240C8-A023-4725-A813-EC54BF48CD95}" type="presParOf" srcId="{6191AB13-C928-4D7A-B5B3-C782716F4F0A}" destId="{F2538358-6B79-4E98-812F-5D9244275077}" srcOrd="0" destOrd="0" presId="urn:microsoft.com/office/officeart/2005/8/layout/vList5"/>
    <dgm:cxn modelId="{5C8BB4D1-43A6-4C5D-98B2-3F3FA6F2804D}" type="presParOf" srcId="{F2538358-6B79-4E98-812F-5D9244275077}" destId="{E5C0644B-229C-404A-A827-160A870C72F0}" srcOrd="0" destOrd="0" presId="urn:microsoft.com/office/officeart/2005/8/layout/vList5"/>
    <dgm:cxn modelId="{CF4F8028-A4B3-461B-ABE8-91C05103E570}" type="presParOf" srcId="{F2538358-6B79-4E98-812F-5D9244275077}" destId="{F3141825-498C-4829-A7E5-01D886336160}" srcOrd="1" destOrd="0" presId="urn:microsoft.com/office/officeart/2005/8/layout/vList5"/>
    <dgm:cxn modelId="{A72AA965-41FD-4A4A-8B66-BD7896BF2E0D}" type="presParOf" srcId="{6191AB13-C928-4D7A-B5B3-C782716F4F0A}" destId="{419CBBD9-FB74-4C5A-A7CA-1C9289D9B14A}" srcOrd="1" destOrd="0" presId="urn:microsoft.com/office/officeart/2005/8/layout/vList5"/>
    <dgm:cxn modelId="{23E62104-38D4-465D-9C09-6EBD55FB3AE1}" type="presParOf" srcId="{6191AB13-C928-4D7A-B5B3-C782716F4F0A}" destId="{0ED12207-A91B-41E9-AC20-504B4EC51225}" srcOrd="2" destOrd="0" presId="urn:microsoft.com/office/officeart/2005/8/layout/vList5"/>
    <dgm:cxn modelId="{6DD62513-D37C-4F13-9190-D253CBFC453E}" type="presParOf" srcId="{0ED12207-A91B-41E9-AC20-504B4EC51225}" destId="{B6A69B83-E8E9-445B-8E1B-4A1064FA237D}" srcOrd="0" destOrd="0" presId="urn:microsoft.com/office/officeart/2005/8/layout/vList5"/>
    <dgm:cxn modelId="{F05DCF2F-9A97-4A3B-9BC4-EB4B44667C79}" type="presParOf" srcId="{0ED12207-A91B-41E9-AC20-504B4EC51225}" destId="{617AB68D-9F40-4F1C-A6A3-D7146738A804}" srcOrd="1" destOrd="0" presId="urn:microsoft.com/office/officeart/2005/8/layout/vList5"/>
    <dgm:cxn modelId="{471E8F1D-D20C-409D-AB6E-31DBDDD599BD}" type="presParOf" srcId="{6191AB13-C928-4D7A-B5B3-C782716F4F0A}" destId="{0DA59C5A-F100-4C9C-9D20-7F78E30B1575}" srcOrd="3" destOrd="0" presId="urn:microsoft.com/office/officeart/2005/8/layout/vList5"/>
    <dgm:cxn modelId="{509A96BC-8894-483A-A9F1-0348FAB9907E}" type="presParOf" srcId="{6191AB13-C928-4D7A-B5B3-C782716F4F0A}" destId="{CC22F547-F432-4922-946A-BE6D831147D9}" srcOrd="4" destOrd="0" presId="urn:microsoft.com/office/officeart/2005/8/layout/vList5"/>
    <dgm:cxn modelId="{B356E596-4CE4-4017-81AA-EA24BFC6E4CF}" type="presParOf" srcId="{CC22F547-F432-4922-946A-BE6D831147D9}" destId="{430E4E93-2F3B-43C6-B3E2-A3333C097E2A}" srcOrd="0" destOrd="0" presId="urn:microsoft.com/office/officeart/2005/8/layout/vList5"/>
    <dgm:cxn modelId="{D9BCD7ED-CD25-4441-8DD2-F018E58CFBDF}" type="presParOf" srcId="{CC22F547-F432-4922-946A-BE6D831147D9}" destId="{28E4241B-8703-4678-8981-4A5439B41C24}" srcOrd="1" destOrd="0" presId="urn:microsoft.com/office/officeart/2005/8/layout/vList5"/>
    <dgm:cxn modelId="{F279DB12-2780-4FFC-AD5D-5997759FD98C}" type="presParOf" srcId="{6191AB13-C928-4D7A-B5B3-C782716F4F0A}" destId="{B864AB2B-D709-4BEA-ABAB-A9CD29F94712}" srcOrd="5" destOrd="0" presId="urn:microsoft.com/office/officeart/2005/8/layout/vList5"/>
    <dgm:cxn modelId="{537D3AE4-178E-4623-A1BE-4FFFD23DAA63}" type="presParOf" srcId="{6191AB13-C928-4D7A-B5B3-C782716F4F0A}" destId="{7ACA8601-0446-4E81-B3CB-1705476ACD54}" srcOrd="6" destOrd="0" presId="urn:microsoft.com/office/officeart/2005/8/layout/vList5"/>
    <dgm:cxn modelId="{63EEF249-3EB0-41A3-9AD4-50467BE16E47}" type="presParOf" srcId="{7ACA8601-0446-4E81-B3CB-1705476ACD54}" destId="{2F497467-170F-44A1-B10E-2FDC43865F27}" srcOrd="0" destOrd="0" presId="urn:microsoft.com/office/officeart/2005/8/layout/vList5"/>
    <dgm:cxn modelId="{C792A53F-F332-4A8A-B5F7-C0B27A080278}" type="presParOf" srcId="{7ACA8601-0446-4E81-B3CB-1705476ACD54}" destId="{F2876782-AE26-42A9-9E1C-7E58E3F05A45}" srcOrd="1" destOrd="0" presId="urn:microsoft.com/office/officeart/2005/8/layout/vList5"/>
    <dgm:cxn modelId="{41B03294-A3E1-41A8-BF0B-DDC5C926244D}" type="presParOf" srcId="{6191AB13-C928-4D7A-B5B3-C782716F4F0A}" destId="{38889BF2-D51D-49C9-9E70-30342BB5150B}" srcOrd="7" destOrd="0" presId="urn:microsoft.com/office/officeart/2005/8/layout/vList5"/>
    <dgm:cxn modelId="{A4696985-C205-4737-885F-733DA910551D}" type="presParOf" srcId="{6191AB13-C928-4D7A-B5B3-C782716F4F0A}" destId="{369D78D8-DEC0-4AF5-ABD8-D42F77BDDA15}" srcOrd="8" destOrd="0" presId="urn:microsoft.com/office/officeart/2005/8/layout/vList5"/>
    <dgm:cxn modelId="{E65DD040-F18C-40DB-8D0A-3E092084B925}" type="presParOf" srcId="{369D78D8-DEC0-4AF5-ABD8-D42F77BDDA15}" destId="{AF3574FC-800A-4D11-A386-7CCA38BAE80A}" srcOrd="0" destOrd="0" presId="urn:microsoft.com/office/officeart/2005/8/layout/vList5"/>
    <dgm:cxn modelId="{ECB07E4E-65AF-4332-AD0B-CF2101115811}" type="presParOf" srcId="{369D78D8-DEC0-4AF5-ABD8-D42F77BDDA15}" destId="{8526C8B5-0BCC-430A-8E73-C938B44AD58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41825-498C-4829-A7E5-01D886336160}">
      <dsp:nvSpPr>
        <dsp:cNvPr id="0" name=""/>
        <dsp:cNvSpPr/>
      </dsp:nvSpPr>
      <dsp:spPr>
        <a:xfrm rot="5400000">
          <a:off x="4868150" y="-2900042"/>
          <a:ext cx="678810" cy="6652480"/>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s-ES" sz="1500" b="0" kern="1200" dirty="0" smtClean="0">
              <a:latin typeface="+mj-lt"/>
            </a:rPr>
            <a:t>Disposiciones para la implementación del llevado de libros electrónicos</a:t>
          </a:r>
          <a:endParaRPr lang="es-PE" sz="1500" b="0" kern="1200" dirty="0">
            <a:latin typeface="+mj-lt"/>
          </a:endParaRPr>
        </a:p>
      </dsp:txBody>
      <dsp:txXfrm rot="-5400000">
        <a:off x="1881316" y="119929"/>
        <a:ext cx="6619343" cy="612536"/>
      </dsp:txXfrm>
    </dsp:sp>
    <dsp:sp modelId="{E5C0644B-229C-404A-A827-160A870C72F0}">
      <dsp:nvSpPr>
        <dsp:cNvPr id="0" name=""/>
        <dsp:cNvSpPr/>
      </dsp:nvSpPr>
      <dsp:spPr>
        <a:xfrm>
          <a:off x="491737" y="1940"/>
          <a:ext cx="1389578" cy="84851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44525">
            <a:lnSpc>
              <a:spcPct val="90000"/>
            </a:lnSpc>
            <a:spcBef>
              <a:spcPct val="0"/>
            </a:spcBef>
            <a:spcAft>
              <a:spcPct val="35000"/>
            </a:spcAft>
          </a:pPr>
          <a:r>
            <a:rPr lang="pt-BR" sz="1450" b="1" kern="1200" dirty="0" smtClean="0">
              <a:latin typeface="+mj-lt"/>
            </a:rPr>
            <a:t>Res. Nº </a:t>
          </a:r>
        </a:p>
        <a:p>
          <a:pPr lvl="0" algn="ctr" defTabSz="644525">
            <a:lnSpc>
              <a:spcPct val="90000"/>
            </a:lnSpc>
            <a:spcBef>
              <a:spcPct val="0"/>
            </a:spcBef>
            <a:spcAft>
              <a:spcPct val="35000"/>
            </a:spcAft>
          </a:pPr>
          <a:r>
            <a:rPr lang="pt-BR" sz="1450" b="1" kern="1200" dirty="0" smtClean="0">
              <a:latin typeface="+mj-lt"/>
            </a:rPr>
            <a:t>286-2009</a:t>
          </a:r>
          <a:endParaRPr lang="es-PE" sz="1450" b="1" kern="1200" dirty="0">
            <a:latin typeface="+mj-lt"/>
          </a:endParaRPr>
        </a:p>
      </dsp:txBody>
      <dsp:txXfrm>
        <a:off x="533158" y="43361"/>
        <a:ext cx="1306736" cy="765671"/>
      </dsp:txXfrm>
    </dsp:sp>
    <dsp:sp modelId="{617AB68D-9F40-4F1C-A6A3-D7146738A804}">
      <dsp:nvSpPr>
        <dsp:cNvPr id="0" name=""/>
        <dsp:cNvSpPr/>
      </dsp:nvSpPr>
      <dsp:spPr>
        <a:xfrm rot="5400000">
          <a:off x="4873647" y="-2014568"/>
          <a:ext cx="678810" cy="6663410"/>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s-PE" sz="1500" b="0" kern="1200" dirty="0" smtClean="0">
              <a:latin typeface="+mj-lt"/>
            </a:rPr>
            <a:t>Se implementa el llevado de registros a través de Portal SUNAT (SLE)</a:t>
          </a:r>
          <a:endParaRPr lang="es-PE" sz="1500" b="0" kern="1200" dirty="0">
            <a:latin typeface="+mj-lt"/>
          </a:endParaRPr>
        </a:p>
      </dsp:txBody>
      <dsp:txXfrm rot="-5400000">
        <a:off x="1881348" y="1010868"/>
        <a:ext cx="6630273" cy="612536"/>
      </dsp:txXfrm>
    </dsp:sp>
    <dsp:sp modelId="{B6A69B83-E8E9-445B-8E1B-4A1064FA237D}">
      <dsp:nvSpPr>
        <dsp:cNvPr id="0" name=""/>
        <dsp:cNvSpPr/>
      </dsp:nvSpPr>
      <dsp:spPr>
        <a:xfrm flipH="1">
          <a:off x="491737" y="892879"/>
          <a:ext cx="1389610" cy="848513"/>
        </a:xfrm>
        <a:prstGeom prst="roundRect">
          <a:avLst/>
        </a:prstGeom>
        <a:gradFill rotWithShape="0">
          <a:gsLst>
            <a:gs pos="0">
              <a:schemeClr val="accent2">
                <a:hueOff val="-600049"/>
                <a:satOff val="-12498"/>
                <a:lumOff val="-6226"/>
                <a:alphaOff val="0"/>
                <a:shade val="51000"/>
                <a:satMod val="130000"/>
              </a:schemeClr>
            </a:gs>
            <a:gs pos="80000">
              <a:schemeClr val="accent2">
                <a:hueOff val="-600049"/>
                <a:satOff val="-12498"/>
                <a:lumOff val="-6226"/>
                <a:alphaOff val="0"/>
                <a:shade val="93000"/>
                <a:satMod val="130000"/>
              </a:schemeClr>
            </a:gs>
            <a:gs pos="100000">
              <a:schemeClr val="accent2">
                <a:hueOff val="-600049"/>
                <a:satOff val="-12498"/>
                <a:lumOff val="-62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PE" sz="1500" b="1" kern="1200" dirty="0" smtClean="0">
              <a:latin typeface="+mj-lt"/>
            </a:rPr>
            <a:t>Res. N° 066-2013</a:t>
          </a:r>
          <a:endParaRPr lang="es-PE" sz="1500" b="1" kern="1200" dirty="0">
            <a:latin typeface="+mj-lt"/>
          </a:endParaRPr>
        </a:p>
      </dsp:txBody>
      <dsp:txXfrm>
        <a:off x="533158" y="934300"/>
        <a:ext cx="1306768" cy="765671"/>
      </dsp:txXfrm>
    </dsp:sp>
    <dsp:sp modelId="{28E4241B-8703-4678-8981-4A5439B41C24}">
      <dsp:nvSpPr>
        <dsp:cNvPr id="0" name=""/>
        <dsp:cNvSpPr/>
      </dsp:nvSpPr>
      <dsp:spPr>
        <a:xfrm rot="5400000">
          <a:off x="4868150" y="-1118164"/>
          <a:ext cx="678810" cy="6652480"/>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s-PE" sz="1500" kern="1200" dirty="0" smtClean="0">
              <a:latin typeface="+mj-lt"/>
            </a:rPr>
            <a:t>Modificaciones en  la estructura de los libros</a:t>
          </a:r>
          <a:endParaRPr lang="es-PE" sz="1500" kern="1200" dirty="0">
            <a:latin typeface="+mj-lt"/>
          </a:endParaRPr>
        </a:p>
        <a:p>
          <a:pPr marL="114300" lvl="1" indent="-114300" algn="l" defTabSz="666750">
            <a:lnSpc>
              <a:spcPct val="90000"/>
            </a:lnSpc>
            <a:spcBef>
              <a:spcPct val="0"/>
            </a:spcBef>
            <a:spcAft>
              <a:spcPct val="15000"/>
            </a:spcAft>
            <a:buChar char="••"/>
          </a:pPr>
          <a:r>
            <a:rPr lang="es-PE" sz="1500" kern="1200" dirty="0" smtClean="0">
              <a:latin typeface="+mj-lt"/>
            </a:rPr>
            <a:t>Aprueba la versión 5.0 del PLE</a:t>
          </a:r>
          <a:endParaRPr lang="es-PE" sz="1500" kern="1200" dirty="0">
            <a:latin typeface="+mj-lt"/>
          </a:endParaRPr>
        </a:p>
      </dsp:txBody>
      <dsp:txXfrm rot="-5400000">
        <a:off x="1881316" y="1901807"/>
        <a:ext cx="6619343" cy="612536"/>
      </dsp:txXfrm>
    </dsp:sp>
    <dsp:sp modelId="{430E4E93-2F3B-43C6-B3E2-A3333C097E2A}">
      <dsp:nvSpPr>
        <dsp:cNvPr id="0" name=""/>
        <dsp:cNvSpPr/>
      </dsp:nvSpPr>
      <dsp:spPr>
        <a:xfrm>
          <a:off x="491737" y="1783819"/>
          <a:ext cx="1389578" cy="848513"/>
        </a:xfrm>
        <a:prstGeom prst="roundRect">
          <a:avLst/>
        </a:prstGeom>
        <a:gradFill rotWithShape="0">
          <a:gsLst>
            <a:gs pos="0">
              <a:schemeClr val="accent2">
                <a:hueOff val="-1200099"/>
                <a:satOff val="-24997"/>
                <a:lumOff val="-12451"/>
                <a:alphaOff val="0"/>
                <a:shade val="51000"/>
                <a:satMod val="130000"/>
              </a:schemeClr>
            </a:gs>
            <a:gs pos="80000">
              <a:schemeClr val="accent2">
                <a:hueOff val="-1200099"/>
                <a:satOff val="-24997"/>
                <a:lumOff val="-12451"/>
                <a:alphaOff val="0"/>
                <a:shade val="93000"/>
                <a:satMod val="130000"/>
              </a:schemeClr>
            </a:gs>
            <a:gs pos="100000">
              <a:schemeClr val="accent2">
                <a:hueOff val="-1200099"/>
                <a:satOff val="-24997"/>
                <a:lumOff val="-12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PE" sz="1500" b="1" kern="1200" dirty="0" smtClean="0">
              <a:latin typeface="+mj-lt"/>
            </a:rPr>
            <a:t>Res. Nº 169-2015</a:t>
          </a:r>
          <a:endParaRPr lang="es-PE" sz="1500" b="1" kern="1200" dirty="0">
            <a:latin typeface="+mj-lt"/>
          </a:endParaRPr>
        </a:p>
      </dsp:txBody>
      <dsp:txXfrm>
        <a:off x="533158" y="1825240"/>
        <a:ext cx="1306736" cy="765671"/>
      </dsp:txXfrm>
    </dsp:sp>
    <dsp:sp modelId="{F2876782-AE26-42A9-9E1C-7E58E3F05A45}">
      <dsp:nvSpPr>
        <dsp:cNvPr id="0" name=""/>
        <dsp:cNvSpPr/>
      </dsp:nvSpPr>
      <dsp:spPr>
        <a:xfrm rot="5400000">
          <a:off x="4868150" y="-227224"/>
          <a:ext cx="678810" cy="6652480"/>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66750">
            <a:lnSpc>
              <a:spcPct val="90000"/>
            </a:lnSpc>
            <a:spcBef>
              <a:spcPct val="0"/>
            </a:spcBef>
            <a:spcAft>
              <a:spcPct val="15000"/>
            </a:spcAft>
            <a:buChar char="••"/>
          </a:pPr>
          <a:r>
            <a:rPr lang="es-PE" sz="1500" kern="1200" dirty="0" smtClean="0">
              <a:latin typeface="+mj-lt"/>
            </a:rPr>
            <a:t>Establecen nuevos sujetos obligados 	</a:t>
          </a:r>
          <a:endParaRPr lang="es-PE" sz="1500" kern="1200" dirty="0">
            <a:latin typeface="+mj-lt"/>
          </a:endParaRPr>
        </a:p>
        <a:p>
          <a:pPr marL="114300" lvl="1" indent="-114300" algn="just" defTabSz="666750">
            <a:lnSpc>
              <a:spcPct val="90000"/>
            </a:lnSpc>
            <a:spcBef>
              <a:spcPct val="0"/>
            </a:spcBef>
            <a:spcAft>
              <a:spcPct val="15000"/>
            </a:spcAft>
            <a:buChar char="••"/>
          </a:pPr>
          <a:r>
            <a:rPr lang="es-PE" sz="1500" kern="1200" dirty="0" smtClean="0">
              <a:latin typeface="+mj-lt"/>
            </a:rPr>
            <a:t>Actualización de las estructuras de los libros de la versión 5.0</a:t>
          </a:r>
          <a:endParaRPr lang="es-PE" sz="1500" kern="1200" dirty="0">
            <a:latin typeface="+mj-lt"/>
          </a:endParaRPr>
        </a:p>
      </dsp:txBody>
      <dsp:txXfrm rot="-5400000">
        <a:off x="1881316" y="2792747"/>
        <a:ext cx="6619343" cy="612536"/>
      </dsp:txXfrm>
    </dsp:sp>
    <dsp:sp modelId="{2F497467-170F-44A1-B10E-2FDC43865F27}">
      <dsp:nvSpPr>
        <dsp:cNvPr id="0" name=""/>
        <dsp:cNvSpPr/>
      </dsp:nvSpPr>
      <dsp:spPr>
        <a:xfrm>
          <a:off x="491737" y="2674758"/>
          <a:ext cx="1389578" cy="848513"/>
        </a:xfrm>
        <a:prstGeom prst="roundRect">
          <a:avLst/>
        </a:prstGeom>
        <a:gradFill rotWithShape="0">
          <a:gsLst>
            <a:gs pos="0">
              <a:schemeClr val="accent2">
                <a:hueOff val="-1800149"/>
                <a:satOff val="-37495"/>
                <a:lumOff val="-18677"/>
                <a:alphaOff val="0"/>
                <a:shade val="51000"/>
                <a:satMod val="130000"/>
              </a:schemeClr>
            </a:gs>
            <a:gs pos="80000">
              <a:schemeClr val="accent2">
                <a:hueOff val="-1800149"/>
                <a:satOff val="-37495"/>
                <a:lumOff val="-18677"/>
                <a:alphaOff val="0"/>
                <a:shade val="93000"/>
                <a:satMod val="130000"/>
              </a:schemeClr>
            </a:gs>
            <a:gs pos="100000">
              <a:schemeClr val="accent2">
                <a:hueOff val="-1800149"/>
                <a:satOff val="-37495"/>
                <a:lumOff val="-186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PE" sz="1500" b="1" kern="1200" dirty="0" smtClean="0">
              <a:latin typeface="+mj-lt"/>
            </a:rPr>
            <a:t>Res. Nº </a:t>
          </a:r>
        </a:p>
        <a:p>
          <a:pPr lvl="0" algn="ctr" defTabSz="666750">
            <a:lnSpc>
              <a:spcPct val="90000"/>
            </a:lnSpc>
            <a:spcBef>
              <a:spcPct val="0"/>
            </a:spcBef>
            <a:spcAft>
              <a:spcPct val="35000"/>
            </a:spcAft>
          </a:pPr>
          <a:r>
            <a:rPr lang="es-PE" sz="1500" b="1" kern="1200" dirty="0" smtClean="0">
              <a:latin typeface="+mj-lt"/>
            </a:rPr>
            <a:t>361-2015</a:t>
          </a:r>
          <a:endParaRPr lang="es-PE" sz="1500" b="1" kern="1200" dirty="0">
            <a:latin typeface="+mj-lt"/>
          </a:endParaRPr>
        </a:p>
      </dsp:txBody>
      <dsp:txXfrm>
        <a:off x="533158" y="2716179"/>
        <a:ext cx="1306736" cy="765671"/>
      </dsp:txXfrm>
    </dsp:sp>
    <dsp:sp modelId="{8526C8B5-0BCC-430A-8E73-C938B44AD58C}">
      <dsp:nvSpPr>
        <dsp:cNvPr id="0" name=""/>
        <dsp:cNvSpPr/>
      </dsp:nvSpPr>
      <dsp:spPr>
        <a:xfrm rot="5400000">
          <a:off x="4868150" y="663714"/>
          <a:ext cx="678810" cy="6652480"/>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66750">
            <a:lnSpc>
              <a:spcPct val="90000"/>
            </a:lnSpc>
            <a:spcBef>
              <a:spcPct val="0"/>
            </a:spcBef>
            <a:spcAft>
              <a:spcPct val="15000"/>
            </a:spcAft>
            <a:buChar char="••"/>
          </a:pPr>
          <a:r>
            <a:rPr lang="es-PE" sz="1500" kern="1200" dirty="0" smtClean="0">
              <a:latin typeface="+mj-lt"/>
            </a:rPr>
            <a:t>Cronogramas para el cumplimiento de las obligaciones tributarias.</a:t>
          </a:r>
          <a:endParaRPr lang="es-PE" sz="1500" kern="1200" dirty="0">
            <a:latin typeface="+mj-lt"/>
          </a:endParaRPr>
        </a:p>
        <a:p>
          <a:pPr marL="114300" lvl="1" indent="-114300" algn="just" defTabSz="666750">
            <a:lnSpc>
              <a:spcPct val="90000"/>
            </a:lnSpc>
            <a:spcBef>
              <a:spcPct val="0"/>
            </a:spcBef>
            <a:spcAft>
              <a:spcPct val="15000"/>
            </a:spcAft>
            <a:buChar char="••"/>
          </a:pPr>
          <a:r>
            <a:rPr lang="es-PE" sz="1500" kern="1200" dirty="0" smtClean="0">
              <a:latin typeface="+mj-lt"/>
            </a:rPr>
            <a:t>Fechas máximas de atraso del registro de ventas y de compras.</a:t>
          </a:r>
          <a:endParaRPr lang="es-PE" sz="1500" kern="1200" dirty="0">
            <a:latin typeface="+mj-lt"/>
          </a:endParaRPr>
        </a:p>
      </dsp:txBody>
      <dsp:txXfrm rot="-5400000">
        <a:off x="1881316" y="3683686"/>
        <a:ext cx="6619343" cy="612536"/>
      </dsp:txXfrm>
    </dsp:sp>
    <dsp:sp modelId="{AF3574FC-800A-4D11-A386-7CCA38BAE80A}">
      <dsp:nvSpPr>
        <dsp:cNvPr id="0" name=""/>
        <dsp:cNvSpPr/>
      </dsp:nvSpPr>
      <dsp:spPr>
        <a:xfrm>
          <a:off x="491737" y="3565697"/>
          <a:ext cx="1389578" cy="848513"/>
        </a:xfrm>
        <a:prstGeom prst="roundRect">
          <a:avLst/>
        </a:prstGeom>
        <a:gradFill rotWithShape="0">
          <a:gsLst>
            <a:gs pos="0">
              <a:schemeClr val="accent2">
                <a:hueOff val="-2400198"/>
                <a:satOff val="-49994"/>
                <a:lumOff val="-24903"/>
                <a:alphaOff val="0"/>
                <a:shade val="51000"/>
                <a:satMod val="130000"/>
              </a:schemeClr>
            </a:gs>
            <a:gs pos="80000">
              <a:schemeClr val="accent2">
                <a:hueOff val="-2400198"/>
                <a:satOff val="-49994"/>
                <a:lumOff val="-24903"/>
                <a:alphaOff val="0"/>
                <a:shade val="93000"/>
                <a:satMod val="130000"/>
              </a:schemeClr>
            </a:gs>
            <a:gs pos="100000">
              <a:schemeClr val="accent2">
                <a:hueOff val="-2400198"/>
                <a:satOff val="-49994"/>
                <a:lumOff val="-2490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PE" sz="1500" b="1" kern="1200" dirty="0" smtClean="0">
              <a:latin typeface="+mj-lt"/>
            </a:rPr>
            <a:t>Res. N° 360-2015</a:t>
          </a:r>
          <a:endParaRPr lang="es-PE" sz="1500" b="1" kern="1200" dirty="0">
            <a:latin typeface="+mj-lt"/>
          </a:endParaRPr>
        </a:p>
      </dsp:txBody>
      <dsp:txXfrm>
        <a:off x="533158" y="3607118"/>
        <a:ext cx="1306736" cy="7656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301543" cy="339884"/>
          </a:xfrm>
          <a:prstGeom prst="rect">
            <a:avLst/>
          </a:prstGeom>
        </p:spPr>
        <p:txBody>
          <a:bodyPr vert="horz" lIns="96644" tIns="48323" rIns="96644" bIns="48323" rtlCol="0"/>
          <a:lstStyle>
            <a:lvl1pPr algn="l">
              <a:defRPr sz="1300"/>
            </a:lvl1pPr>
          </a:lstStyle>
          <a:p>
            <a:endParaRPr lang="es-PE" dirty="0">
              <a:latin typeface="Arial" pitchFamily="34" charset="0"/>
              <a:cs typeface="Arial" pitchFamily="34" charset="0"/>
            </a:endParaRPr>
          </a:p>
        </p:txBody>
      </p:sp>
      <p:sp>
        <p:nvSpPr>
          <p:cNvPr id="3" name="Date Placeholder 2"/>
          <p:cNvSpPr>
            <a:spLocks noGrp="1"/>
          </p:cNvSpPr>
          <p:nvPr>
            <p:ph type="dt" sz="quarter" idx="1"/>
          </p:nvPr>
        </p:nvSpPr>
        <p:spPr>
          <a:xfrm>
            <a:off x="5622802" y="0"/>
            <a:ext cx="4301543" cy="339884"/>
          </a:xfrm>
          <a:prstGeom prst="rect">
            <a:avLst/>
          </a:prstGeom>
        </p:spPr>
        <p:txBody>
          <a:bodyPr vert="horz" lIns="96644" tIns="48323" rIns="96644" bIns="48323" rtlCol="0"/>
          <a:lstStyle>
            <a:lvl1pPr algn="r">
              <a:defRPr sz="1300"/>
            </a:lvl1pPr>
          </a:lstStyle>
          <a:p>
            <a:fld id="{35F05CFF-548C-4E04-B325-CF1209D66BDC}" type="datetimeFigureOut">
              <a:rPr lang="es-PE" smtClean="0">
                <a:latin typeface="Arial" pitchFamily="34" charset="0"/>
                <a:cs typeface="Arial" pitchFamily="34" charset="0"/>
              </a:rPr>
              <a:pPr/>
              <a:t>09/06/2016</a:t>
            </a:fld>
            <a:endParaRPr lang="es-PE" dirty="0">
              <a:latin typeface="Arial" pitchFamily="34" charset="0"/>
              <a:cs typeface="Arial" pitchFamily="34" charset="0"/>
            </a:endParaRPr>
          </a:p>
        </p:txBody>
      </p:sp>
      <p:sp>
        <p:nvSpPr>
          <p:cNvPr id="4" name="Footer Placeholder 3"/>
          <p:cNvSpPr>
            <a:spLocks noGrp="1"/>
          </p:cNvSpPr>
          <p:nvPr>
            <p:ph type="ftr" sz="quarter" idx="2"/>
          </p:nvPr>
        </p:nvSpPr>
        <p:spPr>
          <a:xfrm>
            <a:off x="4" y="6456613"/>
            <a:ext cx="4301543" cy="339884"/>
          </a:xfrm>
          <a:prstGeom prst="rect">
            <a:avLst/>
          </a:prstGeom>
        </p:spPr>
        <p:txBody>
          <a:bodyPr vert="horz" lIns="96644" tIns="48323" rIns="96644" bIns="48323" rtlCol="0" anchor="b"/>
          <a:lstStyle>
            <a:lvl1pPr algn="l">
              <a:defRPr sz="1300"/>
            </a:lvl1pPr>
          </a:lstStyle>
          <a:p>
            <a:endParaRPr lang="es-PE" dirty="0">
              <a:latin typeface="Arial" pitchFamily="34" charset="0"/>
              <a:cs typeface="Arial" pitchFamily="34" charset="0"/>
            </a:endParaRPr>
          </a:p>
        </p:txBody>
      </p:sp>
      <p:sp>
        <p:nvSpPr>
          <p:cNvPr id="5" name="Slide Number Placeholder 4"/>
          <p:cNvSpPr>
            <a:spLocks noGrp="1"/>
          </p:cNvSpPr>
          <p:nvPr>
            <p:ph type="sldNum" sz="quarter" idx="3"/>
          </p:nvPr>
        </p:nvSpPr>
        <p:spPr>
          <a:xfrm>
            <a:off x="5622802" y="6456613"/>
            <a:ext cx="4301543" cy="339884"/>
          </a:xfrm>
          <a:prstGeom prst="rect">
            <a:avLst/>
          </a:prstGeom>
        </p:spPr>
        <p:txBody>
          <a:bodyPr vert="horz" lIns="96644" tIns="48323" rIns="96644" bIns="48323" rtlCol="0" anchor="b"/>
          <a:lstStyle>
            <a:lvl1pPr algn="r">
              <a:defRPr sz="1300"/>
            </a:lvl1pPr>
          </a:lstStyle>
          <a:p>
            <a:fld id="{4EE90EF7-3E10-491C-87C2-59674BB3AAF6}" type="slidenum">
              <a:rPr lang="es-PE" smtClean="0">
                <a:latin typeface="Arial" pitchFamily="34" charset="0"/>
                <a:cs typeface="Arial" pitchFamily="34" charset="0"/>
              </a:rPr>
              <a:pPr/>
              <a:t>‹#›</a:t>
            </a:fld>
            <a:endParaRPr lang="es-PE" dirty="0">
              <a:latin typeface="Arial" pitchFamily="34" charset="0"/>
              <a:cs typeface="Arial" pitchFamily="34" charset="0"/>
            </a:endParaRPr>
          </a:p>
        </p:txBody>
      </p:sp>
    </p:spTree>
    <p:extLst>
      <p:ext uri="{BB962C8B-B14F-4D97-AF65-F5344CB8AC3E}">
        <p14:creationId xmlns:p14="http://schemas.microsoft.com/office/powerpoint/2010/main" val="13926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301543" cy="339884"/>
          </a:xfrm>
          <a:prstGeom prst="rect">
            <a:avLst/>
          </a:prstGeom>
        </p:spPr>
        <p:txBody>
          <a:bodyPr vert="horz" lIns="96644" tIns="48323" rIns="96644" bIns="48323" rtlCol="0"/>
          <a:lstStyle>
            <a:lvl1pPr algn="l">
              <a:defRPr sz="1300">
                <a:latin typeface="Arial" pitchFamily="34" charset="0"/>
                <a:cs typeface="Arial" pitchFamily="34" charset="0"/>
              </a:defRPr>
            </a:lvl1pPr>
          </a:lstStyle>
          <a:p>
            <a:endParaRPr lang="es-PE" dirty="0"/>
          </a:p>
        </p:txBody>
      </p:sp>
      <p:sp>
        <p:nvSpPr>
          <p:cNvPr id="3" name="Date Placeholder 2"/>
          <p:cNvSpPr>
            <a:spLocks noGrp="1"/>
          </p:cNvSpPr>
          <p:nvPr>
            <p:ph type="dt" idx="1"/>
          </p:nvPr>
        </p:nvSpPr>
        <p:spPr>
          <a:xfrm>
            <a:off x="5622802" y="0"/>
            <a:ext cx="4301543" cy="339884"/>
          </a:xfrm>
          <a:prstGeom prst="rect">
            <a:avLst/>
          </a:prstGeom>
        </p:spPr>
        <p:txBody>
          <a:bodyPr vert="horz" lIns="96644" tIns="48323" rIns="96644" bIns="48323" rtlCol="0"/>
          <a:lstStyle>
            <a:lvl1pPr algn="r">
              <a:defRPr sz="1300">
                <a:latin typeface="Arial" pitchFamily="34" charset="0"/>
                <a:cs typeface="Arial" pitchFamily="34" charset="0"/>
              </a:defRPr>
            </a:lvl1pPr>
          </a:lstStyle>
          <a:p>
            <a:fld id="{5EFB8DA3-BCA9-4B7D-B50D-14F47506B614}" type="datetimeFigureOut">
              <a:rPr lang="es-PE" smtClean="0"/>
              <a:pPr/>
              <a:t>09/06/2016</a:t>
            </a:fld>
            <a:endParaRPr lang="es-PE" dirty="0"/>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6644" tIns="48323" rIns="96644" bIns="48323" rtlCol="0" anchor="ctr"/>
          <a:lstStyle/>
          <a:p>
            <a:endParaRPr lang="en-GB"/>
          </a:p>
        </p:txBody>
      </p:sp>
      <p:sp>
        <p:nvSpPr>
          <p:cNvPr id="5" name="Notes Placeholder 4"/>
          <p:cNvSpPr>
            <a:spLocks noGrp="1"/>
          </p:cNvSpPr>
          <p:nvPr>
            <p:ph type="body" sz="quarter" idx="3"/>
          </p:nvPr>
        </p:nvSpPr>
        <p:spPr>
          <a:xfrm>
            <a:off x="992665" y="3228897"/>
            <a:ext cx="7941310" cy="3058954"/>
          </a:xfrm>
          <a:prstGeom prst="rect">
            <a:avLst/>
          </a:prstGeom>
        </p:spPr>
        <p:txBody>
          <a:bodyPr vert="horz" lIns="96644" tIns="48323" rIns="96644" bIns="48323" rtlCol="0">
            <a:normAutofit/>
          </a:bodyPr>
          <a:lstStyle/>
          <a:p>
            <a:pPr lvl="0"/>
            <a:r>
              <a:rPr lang="es-PE" dirty="0" err="1" smtClean="0"/>
              <a:t>Click</a:t>
            </a:r>
            <a:r>
              <a:rPr lang="es-PE" dirty="0" smtClean="0"/>
              <a:t> to </a:t>
            </a:r>
            <a:r>
              <a:rPr lang="es-PE" dirty="0" err="1" smtClean="0"/>
              <a:t>edit</a:t>
            </a:r>
            <a:r>
              <a:rPr lang="es-PE" dirty="0" smtClean="0"/>
              <a:t> Master </a:t>
            </a:r>
            <a:r>
              <a:rPr lang="es-PE" dirty="0" err="1" smtClean="0"/>
              <a:t>text</a:t>
            </a:r>
            <a:r>
              <a:rPr lang="es-PE" dirty="0" smtClean="0"/>
              <a:t> </a:t>
            </a:r>
            <a:r>
              <a:rPr lang="es-PE" dirty="0" err="1" smtClean="0"/>
              <a:t>styles</a:t>
            </a:r>
            <a:endParaRPr lang="es-PE" dirty="0" smtClean="0"/>
          </a:p>
          <a:p>
            <a:pPr lvl="1"/>
            <a:r>
              <a:rPr lang="es-PE" dirty="0" err="1" smtClean="0"/>
              <a:t>Second</a:t>
            </a:r>
            <a:r>
              <a:rPr lang="es-PE" dirty="0" smtClean="0"/>
              <a:t> </a:t>
            </a:r>
            <a:r>
              <a:rPr lang="es-PE" dirty="0" err="1" smtClean="0"/>
              <a:t>level</a:t>
            </a:r>
            <a:endParaRPr lang="es-PE" dirty="0" smtClean="0"/>
          </a:p>
          <a:p>
            <a:pPr lvl="2"/>
            <a:r>
              <a:rPr lang="es-PE" dirty="0" err="1" smtClean="0"/>
              <a:t>Third</a:t>
            </a:r>
            <a:r>
              <a:rPr lang="es-PE" dirty="0" smtClean="0"/>
              <a:t> </a:t>
            </a:r>
            <a:r>
              <a:rPr lang="es-PE" dirty="0" err="1" smtClean="0"/>
              <a:t>level</a:t>
            </a:r>
            <a:endParaRPr lang="es-PE" dirty="0" smtClean="0"/>
          </a:p>
          <a:p>
            <a:pPr lvl="3"/>
            <a:r>
              <a:rPr lang="es-PE" dirty="0" err="1" smtClean="0"/>
              <a:t>Fourth</a:t>
            </a:r>
            <a:r>
              <a:rPr lang="es-PE" dirty="0" smtClean="0"/>
              <a:t> </a:t>
            </a:r>
            <a:r>
              <a:rPr lang="es-PE" dirty="0" err="1" smtClean="0"/>
              <a:t>level</a:t>
            </a:r>
            <a:endParaRPr lang="es-PE" dirty="0" smtClean="0"/>
          </a:p>
          <a:p>
            <a:pPr lvl="4"/>
            <a:r>
              <a:rPr lang="es-PE" dirty="0" err="1" smtClean="0"/>
              <a:t>Fifth</a:t>
            </a:r>
            <a:r>
              <a:rPr lang="es-PE" dirty="0" smtClean="0"/>
              <a:t> </a:t>
            </a:r>
            <a:r>
              <a:rPr lang="es-PE" dirty="0" err="1" smtClean="0"/>
              <a:t>level</a:t>
            </a:r>
            <a:endParaRPr lang="es-PE" dirty="0"/>
          </a:p>
        </p:txBody>
      </p:sp>
      <p:sp>
        <p:nvSpPr>
          <p:cNvPr id="6" name="Footer Placeholder 5"/>
          <p:cNvSpPr>
            <a:spLocks noGrp="1"/>
          </p:cNvSpPr>
          <p:nvPr>
            <p:ph type="ftr" sz="quarter" idx="4"/>
          </p:nvPr>
        </p:nvSpPr>
        <p:spPr>
          <a:xfrm>
            <a:off x="4" y="6456613"/>
            <a:ext cx="4301543" cy="339884"/>
          </a:xfrm>
          <a:prstGeom prst="rect">
            <a:avLst/>
          </a:prstGeom>
        </p:spPr>
        <p:txBody>
          <a:bodyPr vert="horz" lIns="96644" tIns="48323" rIns="96644" bIns="48323" rtlCol="0" anchor="b"/>
          <a:lstStyle>
            <a:lvl1pPr algn="l">
              <a:defRPr sz="1300">
                <a:latin typeface="Arial" pitchFamily="34" charset="0"/>
                <a:cs typeface="Arial" pitchFamily="34" charset="0"/>
              </a:defRPr>
            </a:lvl1pPr>
          </a:lstStyle>
          <a:p>
            <a:endParaRPr lang="es-PE" dirty="0"/>
          </a:p>
        </p:txBody>
      </p:sp>
      <p:sp>
        <p:nvSpPr>
          <p:cNvPr id="7" name="Slide Number Placeholder 6"/>
          <p:cNvSpPr>
            <a:spLocks noGrp="1"/>
          </p:cNvSpPr>
          <p:nvPr>
            <p:ph type="sldNum" sz="quarter" idx="5"/>
          </p:nvPr>
        </p:nvSpPr>
        <p:spPr>
          <a:xfrm>
            <a:off x="5622802" y="6456613"/>
            <a:ext cx="4301543" cy="339884"/>
          </a:xfrm>
          <a:prstGeom prst="rect">
            <a:avLst/>
          </a:prstGeom>
        </p:spPr>
        <p:txBody>
          <a:bodyPr vert="horz" lIns="96644" tIns="48323" rIns="96644" bIns="48323" rtlCol="0" anchor="b"/>
          <a:lstStyle>
            <a:lvl1pPr algn="r">
              <a:defRPr sz="1300">
                <a:latin typeface="Arial" pitchFamily="34" charset="0"/>
                <a:cs typeface="Arial" pitchFamily="34" charset="0"/>
              </a:defRPr>
            </a:lvl1pPr>
          </a:lstStyle>
          <a:p>
            <a:fld id="{F07B8F03-BC93-4120-96CA-A36DF640BE24}" type="slidenum">
              <a:rPr lang="es-PE" smtClean="0"/>
              <a:pPr/>
              <a:t>‹#›</a:t>
            </a:fld>
            <a:endParaRPr lang="es-PE" dirty="0"/>
          </a:p>
        </p:txBody>
      </p:sp>
    </p:spTree>
    <p:extLst>
      <p:ext uri="{BB962C8B-B14F-4D97-AF65-F5344CB8AC3E}">
        <p14:creationId xmlns:p14="http://schemas.microsoft.com/office/powerpoint/2010/main" val="156938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smtClean="0"/>
              <a:t>Miercoles</a:t>
            </a:r>
            <a:r>
              <a:rPr lang="es-PE" baseline="0" smtClean="0"/>
              <a:t> – en la noche</a:t>
            </a:r>
            <a:endParaRPr lang="es-PE" dirty="0"/>
          </a:p>
        </p:txBody>
      </p:sp>
      <p:sp>
        <p:nvSpPr>
          <p:cNvPr id="4" name="Slide Number Placeholder 3"/>
          <p:cNvSpPr>
            <a:spLocks noGrp="1"/>
          </p:cNvSpPr>
          <p:nvPr>
            <p:ph type="sldNum" sz="quarter" idx="10"/>
          </p:nvPr>
        </p:nvSpPr>
        <p:spPr/>
        <p:txBody>
          <a:bodyPr/>
          <a:lstStyle/>
          <a:p>
            <a:fld id="{F07B8F03-BC93-4120-96CA-A36DF640BE24}" type="slidenum">
              <a:rPr lang="es-PE" smtClean="0"/>
              <a:pPr/>
              <a:t>1</a:t>
            </a:fld>
            <a:endParaRPr lang="es-PE" dirty="0"/>
          </a:p>
        </p:txBody>
      </p:sp>
    </p:spTree>
    <p:extLst>
      <p:ext uri="{BB962C8B-B14F-4D97-AF65-F5344CB8AC3E}">
        <p14:creationId xmlns:p14="http://schemas.microsoft.com/office/powerpoint/2010/main" val="311069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s-PE" smtClean="0"/>
              <a:pPr/>
              <a:t>12</a:t>
            </a:fld>
            <a:endParaRPr lang="es-PE" dirty="0"/>
          </a:p>
        </p:txBody>
      </p:sp>
    </p:spTree>
    <p:extLst>
      <p:ext uri="{BB962C8B-B14F-4D97-AF65-F5344CB8AC3E}">
        <p14:creationId xmlns:p14="http://schemas.microsoft.com/office/powerpoint/2010/main" val="234237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a:p>
        </p:txBody>
      </p:sp>
      <p:sp>
        <p:nvSpPr>
          <p:cNvPr id="4" name="Slide Number Placeholder 3"/>
          <p:cNvSpPr>
            <a:spLocks noGrp="1"/>
          </p:cNvSpPr>
          <p:nvPr>
            <p:ph type="sldNum" sz="quarter" idx="10"/>
          </p:nvPr>
        </p:nvSpPr>
        <p:spPr/>
        <p:txBody>
          <a:bodyPr/>
          <a:lstStyle/>
          <a:p>
            <a:fld id="{F07B8F03-BC93-4120-96CA-A36DF640BE24}" type="slidenum">
              <a:rPr lang="es-PE" smtClean="0"/>
              <a:pPr/>
              <a:t>13</a:t>
            </a:fld>
            <a:endParaRPr lang="es-PE" dirty="0"/>
          </a:p>
        </p:txBody>
      </p:sp>
    </p:spTree>
    <p:extLst>
      <p:ext uri="{BB962C8B-B14F-4D97-AF65-F5344CB8AC3E}">
        <p14:creationId xmlns:p14="http://schemas.microsoft.com/office/powerpoint/2010/main" val="409828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s-PE" smtClean="0"/>
              <a:pPr/>
              <a:t>25</a:t>
            </a:fld>
            <a:endParaRPr lang="es-PE" dirty="0"/>
          </a:p>
        </p:txBody>
      </p:sp>
    </p:spTree>
    <p:extLst>
      <p:ext uri="{BB962C8B-B14F-4D97-AF65-F5344CB8AC3E}">
        <p14:creationId xmlns:p14="http://schemas.microsoft.com/office/powerpoint/2010/main" val="3021069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Resumen</a:t>
            </a:r>
            <a:endParaRPr lang="es-PE" dirty="0"/>
          </a:p>
        </p:txBody>
      </p:sp>
      <p:sp>
        <p:nvSpPr>
          <p:cNvPr id="4" name="Slide Number Placeholder 3"/>
          <p:cNvSpPr>
            <a:spLocks noGrp="1"/>
          </p:cNvSpPr>
          <p:nvPr>
            <p:ph type="sldNum" sz="quarter" idx="10"/>
          </p:nvPr>
        </p:nvSpPr>
        <p:spPr/>
        <p:txBody>
          <a:bodyPr/>
          <a:lstStyle/>
          <a:p>
            <a:fld id="{F07B8F03-BC93-4120-96CA-A36DF640BE24}" type="slidenum">
              <a:rPr lang="es-PE" smtClean="0"/>
              <a:pPr/>
              <a:t>26</a:t>
            </a:fld>
            <a:endParaRPr lang="es-PE" dirty="0"/>
          </a:p>
        </p:txBody>
      </p:sp>
    </p:spTree>
    <p:extLst>
      <p:ext uri="{BB962C8B-B14F-4D97-AF65-F5344CB8AC3E}">
        <p14:creationId xmlns:p14="http://schemas.microsoft.com/office/powerpoint/2010/main" val="3980581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s-PE" smtClean="0"/>
              <a:pPr/>
              <a:t>27</a:t>
            </a:fld>
            <a:endParaRPr lang="es-PE" dirty="0"/>
          </a:p>
        </p:txBody>
      </p:sp>
    </p:spTree>
    <p:extLst>
      <p:ext uri="{BB962C8B-B14F-4D97-AF65-F5344CB8AC3E}">
        <p14:creationId xmlns:p14="http://schemas.microsoft.com/office/powerpoint/2010/main" val="254928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fld id="{F07B8F03-BC93-4120-96CA-A36DF640BE24}" type="slidenum">
              <a:rPr lang="es-PE" smtClean="0"/>
              <a:pPr/>
              <a:t>30</a:t>
            </a:fld>
            <a:endParaRPr lang="es-PE" dirty="0"/>
          </a:p>
        </p:txBody>
      </p:sp>
    </p:spTree>
    <p:extLst>
      <p:ext uri="{BB962C8B-B14F-4D97-AF65-F5344CB8AC3E}">
        <p14:creationId xmlns:p14="http://schemas.microsoft.com/office/powerpoint/2010/main" val="350952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6D5EE04-6622-4AD6-A6DC-40BC47304F9B}" type="slidenum">
              <a:rPr lang="es-PE" smtClean="0"/>
              <a:pPr/>
              <a:t>2</a:t>
            </a:fld>
            <a:endParaRPr lang="es-PE" dirty="0"/>
          </a:p>
        </p:txBody>
      </p:sp>
    </p:spTree>
    <p:extLst>
      <p:ext uri="{BB962C8B-B14F-4D97-AF65-F5344CB8AC3E}">
        <p14:creationId xmlns:p14="http://schemas.microsoft.com/office/powerpoint/2010/main" val="139025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6D5EE04-6622-4AD6-A6DC-40BC47304F9B}" type="slidenum">
              <a:rPr lang="es-PE" smtClean="0"/>
              <a:pPr/>
              <a:t>3</a:t>
            </a:fld>
            <a:endParaRPr lang="es-PE" dirty="0"/>
          </a:p>
        </p:txBody>
      </p:sp>
    </p:spTree>
    <p:extLst>
      <p:ext uri="{BB962C8B-B14F-4D97-AF65-F5344CB8AC3E}">
        <p14:creationId xmlns:p14="http://schemas.microsoft.com/office/powerpoint/2010/main" val="322385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a:p>
        </p:txBody>
      </p:sp>
      <p:sp>
        <p:nvSpPr>
          <p:cNvPr id="4" name="Slide Number Placeholder 3"/>
          <p:cNvSpPr>
            <a:spLocks noGrp="1"/>
          </p:cNvSpPr>
          <p:nvPr>
            <p:ph type="sldNum" sz="quarter" idx="10"/>
          </p:nvPr>
        </p:nvSpPr>
        <p:spPr/>
        <p:txBody>
          <a:bodyPr/>
          <a:lstStyle/>
          <a:p>
            <a:fld id="{F07B8F03-BC93-4120-96CA-A36DF640BE24}" type="slidenum">
              <a:rPr lang="es-PE" smtClean="0"/>
              <a:pPr/>
              <a:t>5</a:t>
            </a:fld>
            <a:endParaRPr lang="es-PE" dirty="0"/>
          </a:p>
        </p:txBody>
      </p:sp>
    </p:spTree>
    <p:extLst>
      <p:ext uri="{BB962C8B-B14F-4D97-AF65-F5344CB8AC3E}">
        <p14:creationId xmlns:p14="http://schemas.microsoft.com/office/powerpoint/2010/main" val="237070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6D5EE04-6622-4AD6-A6DC-40BC47304F9B}" type="slidenum">
              <a:rPr lang="es-PE" smtClean="0"/>
              <a:pPr/>
              <a:t>6</a:t>
            </a:fld>
            <a:endParaRPr lang="es-PE" dirty="0"/>
          </a:p>
        </p:txBody>
      </p:sp>
    </p:spTree>
    <p:extLst>
      <p:ext uri="{BB962C8B-B14F-4D97-AF65-F5344CB8AC3E}">
        <p14:creationId xmlns:p14="http://schemas.microsoft.com/office/powerpoint/2010/main" val="304908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a:p>
        </p:txBody>
      </p:sp>
      <p:sp>
        <p:nvSpPr>
          <p:cNvPr id="4" name="Slide Number Placeholder 3"/>
          <p:cNvSpPr>
            <a:spLocks noGrp="1"/>
          </p:cNvSpPr>
          <p:nvPr>
            <p:ph type="sldNum" sz="quarter" idx="10"/>
          </p:nvPr>
        </p:nvSpPr>
        <p:spPr/>
        <p:txBody>
          <a:bodyPr/>
          <a:lstStyle/>
          <a:p>
            <a:fld id="{F07B8F03-BC93-4120-96CA-A36DF640BE24}" type="slidenum">
              <a:rPr lang="es-PE" smtClean="0"/>
              <a:pPr/>
              <a:t>7</a:t>
            </a:fld>
            <a:endParaRPr lang="es-PE" dirty="0"/>
          </a:p>
        </p:txBody>
      </p:sp>
    </p:spTree>
    <p:extLst>
      <p:ext uri="{BB962C8B-B14F-4D97-AF65-F5344CB8AC3E}">
        <p14:creationId xmlns:p14="http://schemas.microsoft.com/office/powerpoint/2010/main" val="159496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6D5EE04-6622-4AD6-A6DC-40BC47304F9B}" type="slidenum">
              <a:rPr lang="es-PE" smtClean="0"/>
              <a:pPr/>
              <a:t>8</a:t>
            </a:fld>
            <a:endParaRPr lang="es-PE" dirty="0"/>
          </a:p>
        </p:txBody>
      </p:sp>
    </p:spTree>
    <p:extLst>
      <p:ext uri="{BB962C8B-B14F-4D97-AF65-F5344CB8AC3E}">
        <p14:creationId xmlns:p14="http://schemas.microsoft.com/office/powerpoint/2010/main" val="135262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a:p>
        </p:txBody>
      </p:sp>
      <p:sp>
        <p:nvSpPr>
          <p:cNvPr id="4" name="Slide Number Placeholder 3"/>
          <p:cNvSpPr>
            <a:spLocks noGrp="1"/>
          </p:cNvSpPr>
          <p:nvPr>
            <p:ph type="sldNum" sz="quarter" idx="10"/>
          </p:nvPr>
        </p:nvSpPr>
        <p:spPr/>
        <p:txBody>
          <a:bodyPr/>
          <a:lstStyle/>
          <a:p>
            <a:fld id="{F07B8F03-BC93-4120-96CA-A36DF640BE24}" type="slidenum">
              <a:rPr lang="es-PE" smtClean="0"/>
              <a:pPr/>
              <a:t>9</a:t>
            </a:fld>
            <a:endParaRPr lang="es-PE" dirty="0"/>
          </a:p>
        </p:txBody>
      </p:sp>
    </p:spTree>
    <p:extLst>
      <p:ext uri="{BB962C8B-B14F-4D97-AF65-F5344CB8AC3E}">
        <p14:creationId xmlns:p14="http://schemas.microsoft.com/office/powerpoint/2010/main" val="71856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s-PE" smtClean="0"/>
              <a:pPr/>
              <a:t>10</a:t>
            </a:fld>
            <a:endParaRPr lang="es-PE" dirty="0"/>
          </a:p>
        </p:txBody>
      </p:sp>
    </p:spTree>
    <p:extLst>
      <p:ext uri="{BB962C8B-B14F-4D97-AF65-F5344CB8AC3E}">
        <p14:creationId xmlns:p14="http://schemas.microsoft.com/office/powerpoint/2010/main" val="370780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439725002"/>
      </p:ext>
    </p:extLst>
  </p:cSld>
  <p:clrMapOvr>
    <a:masterClrMapping/>
  </p:clrMapOvr>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
        <p:nvSpPr>
          <p:cNvPr id="2" name="DataClassificationLabel"/>
          <p:cNvSpPr txBox="1"/>
          <p:nvPr userDrawn="1"/>
        </p:nvSpPr>
        <p:spPr>
          <a:xfrm>
            <a:off x="6096000" y="6629400"/>
            <a:ext cx="2540000" cy="123111"/>
          </a:xfrm>
          <a:prstGeom prst="rect">
            <a:avLst/>
          </a:prstGeom>
          <a:noFill/>
        </p:spPr>
        <p:txBody>
          <a:bodyPr vert="horz" wrap="square" lIns="0" tIns="0" rIns="0" bIns="0" rtlCol="0">
            <a:spAutoFit/>
          </a:bodyPr>
          <a:lstStyle/>
          <a:p>
            <a:pPr indent="-274320" algn="r">
              <a:spcAft>
                <a:spcPts val="900"/>
              </a:spcAft>
            </a:pPr>
            <a:endParaRPr lang="en-US" sz="800" b="0" dirty="0" err="1" smtClean="0">
              <a:latin typeface="Arial" panose="020B0604020202020204" pitchFamily="34" charset="0"/>
            </a:endParaRPr>
          </a:p>
        </p:txBody>
      </p:sp>
    </p:spTree>
    <p:extLst>
      <p:ext uri="{BB962C8B-B14F-4D97-AF65-F5344CB8AC3E}">
        <p14:creationId xmlns:p14="http://schemas.microsoft.com/office/powerpoint/2010/main" val="34106775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Evaluación del proceso contable</a:t>
            </a:r>
            <a:endParaRPr lang="es-PE" dirty="0"/>
          </a:p>
        </p:txBody>
      </p:sp>
      <p:sp>
        <p:nvSpPr>
          <p:cNvPr id="12" name="TextBox 11"/>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520F460B-E40D-4AA8-8090-EFA9E98459E9}" type="slidenum">
              <a:rPr lang="es-PE" smtClean="0"/>
              <a:pPr/>
              <a:t>‹#›</a:t>
            </a:fld>
            <a:endParaRPr lang="es-PE" dirty="0"/>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Noviembre 2015</a:t>
            </a:r>
            <a:endParaRPr lang="es-PE" dirty="0"/>
          </a:p>
        </p:txBody>
      </p:sp>
    </p:spTree>
    <p:extLst>
      <p:ext uri="{BB962C8B-B14F-4D97-AF65-F5344CB8AC3E}">
        <p14:creationId xmlns:p14="http://schemas.microsoft.com/office/powerpoint/2010/main" val="381215592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Evaluación del proceso contable</a:t>
            </a:r>
            <a:endParaRPr lang="es-PE" dirty="0"/>
          </a:p>
        </p:txBody>
      </p:sp>
      <p:sp>
        <p:nvSpPr>
          <p:cNvPr id="12" name="TextBox 11"/>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520F460B-E40D-4AA8-8090-EFA9E98459E9}" type="slidenum">
              <a:rPr lang="es-PE" smtClean="0"/>
              <a:pPr/>
              <a:t>‹#›</a:t>
            </a:fld>
            <a:endParaRPr lang="es-PE" dirty="0"/>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Noviembre 2015</a:t>
            </a:r>
            <a:endParaRPr lang="es-PE" dirty="0"/>
          </a:p>
        </p:txBody>
      </p:sp>
    </p:spTree>
    <p:extLst>
      <p:ext uri="{BB962C8B-B14F-4D97-AF65-F5344CB8AC3E}">
        <p14:creationId xmlns:p14="http://schemas.microsoft.com/office/powerpoint/2010/main" val="173369348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s-PE" smtClean="0"/>
              <a:t>Evaluación del proceso contable</a:t>
            </a:r>
            <a:endParaRPr lang="es-PE" dirty="0"/>
          </a:p>
        </p:txBody>
      </p:sp>
      <p:sp>
        <p:nvSpPr>
          <p:cNvPr id="29" name="TextBox 28"/>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noProof="0" smtClean="0">
                <a:solidFill>
                  <a:schemeClr val="bg1"/>
                </a:solidFill>
                <a:latin typeface="Arial" pitchFamily="34" charset="0"/>
                <a:cs typeface="Arial" pitchFamily="34" charset="0"/>
              </a:rPr>
              <a:t>PwC</a:t>
            </a:r>
            <a:endParaRPr lang="en-GB" sz="1000" noProof="0">
              <a:solidFill>
                <a:schemeClr val="bg1"/>
              </a:solidFill>
              <a:latin typeface="Arial" pitchFamily="34" charset="0"/>
              <a:cs typeface="Arial" pitchFamily="34" charset="0"/>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s-PE" smtClean="0"/>
              <a:t>Slide </a:t>
            </a:r>
            <a:fld id="{520F460B-E40D-4AA8-8090-EFA9E98459E9}" type="slidenum">
              <a:rPr lang="es-PE" smtClean="0"/>
              <a:pPr/>
              <a:t>‹#›</a:t>
            </a:fld>
            <a:endParaRPr lang="es-PE"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s-PE" smtClean="0"/>
              <a:t>Noviembre 2015</a:t>
            </a:r>
            <a:endParaRPr lang="es-PE" dirty="0"/>
          </a:p>
        </p:txBody>
      </p:sp>
    </p:spTree>
    <p:extLst>
      <p:ext uri="{BB962C8B-B14F-4D97-AF65-F5344CB8AC3E}">
        <p14:creationId xmlns:p14="http://schemas.microsoft.com/office/powerpoint/2010/main" val="362034496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US" noProof="0" smtClean="0"/>
              <a:t>Click to edit Master title style</a:t>
            </a:r>
            <a:endParaRPr lang="en-GB"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Evaluación del proceso contable</a:t>
            </a:r>
            <a:endParaRPr lang="es-PE" dirty="0"/>
          </a:p>
        </p:txBody>
      </p:sp>
      <p:sp>
        <p:nvSpPr>
          <p:cNvPr id="34" name="TextBox 33"/>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520F460B-E40D-4AA8-8090-EFA9E98459E9}" type="slidenum">
              <a:rPr lang="es-PE" smtClean="0"/>
              <a:pPr/>
              <a:t>‹#›</a:t>
            </a:fld>
            <a:endParaRPr lang="es-PE"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Noviembre 2015</a:t>
            </a:r>
            <a:endParaRPr lang="es-PE" dirty="0"/>
          </a:p>
        </p:txBody>
      </p:sp>
    </p:spTree>
    <p:extLst>
      <p:ext uri="{BB962C8B-B14F-4D97-AF65-F5344CB8AC3E}">
        <p14:creationId xmlns:p14="http://schemas.microsoft.com/office/powerpoint/2010/main" val="399129180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smtClean="0"/>
              <a:t>Click to edit Master title style</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s-PE" smtClean="0"/>
              <a:t>Evaluación del proceso contable</a:t>
            </a:r>
            <a:endParaRPr lang="es-PE" dirty="0"/>
          </a:p>
        </p:txBody>
      </p:sp>
      <p:sp>
        <p:nvSpPr>
          <p:cNvPr id="38" name="TextBox 37"/>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solidFill>
                  <a:schemeClr val="bg1"/>
                </a:solidFill>
                <a:latin typeface="Arial" pitchFamily="34" charset="0"/>
                <a:cs typeface="Arial" pitchFamily="34" charset="0"/>
              </a:rPr>
              <a:t>PwC</a:t>
            </a:r>
            <a:endParaRPr lang="en-GB" sz="1000" noProof="0">
              <a:solidFill>
                <a:schemeClr val="bg1"/>
              </a:solidFill>
              <a:latin typeface="Arial" pitchFamily="34" charset="0"/>
              <a:cs typeface="Arial" pitchFamily="34" charset="0"/>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s-PE" smtClean="0"/>
              <a:t>Slide </a:t>
            </a:r>
            <a:fld id="{520F460B-E40D-4AA8-8090-EFA9E98459E9}" type="slidenum">
              <a:rPr lang="es-PE" smtClean="0"/>
              <a:pPr/>
              <a:t>‹#›</a:t>
            </a:fld>
            <a:endParaRPr lang="es-PE"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s-PE" smtClean="0"/>
              <a:t>Noviembre 2015</a:t>
            </a:r>
            <a:endParaRPr lang="es-PE" dirty="0"/>
          </a:p>
        </p:txBody>
      </p:sp>
    </p:spTree>
    <p:extLst>
      <p:ext uri="{BB962C8B-B14F-4D97-AF65-F5344CB8AC3E}">
        <p14:creationId xmlns:p14="http://schemas.microsoft.com/office/powerpoint/2010/main" val="110225142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smtClean="0"/>
              <a:t>Click to edit Master title style</a:t>
            </a:r>
            <a:endParaRPr lang="en-GB"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s-PE" smtClean="0"/>
              <a:t>Evaluación del proceso contable</a:t>
            </a:r>
            <a:endParaRPr lang="es-PE" dirty="0"/>
          </a:p>
        </p:txBody>
      </p:sp>
      <p:sp>
        <p:nvSpPr>
          <p:cNvPr id="32" name="TextBox 31"/>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solidFill>
                  <a:schemeClr val="bg1"/>
                </a:solidFill>
                <a:latin typeface="Arial" pitchFamily="34" charset="0"/>
                <a:cs typeface="Arial" pitchFamily="34" charset="0"/>
              </a:rPr>
              <a:t>PwC</a:t>
            </a:r>
            <a:endParaRPr lang="en-GB" sz="1000" noProof="0">
              <a:solidFill>
                <a:schemeClr val="bg1"/>
              </a:solidFill>
              <a:latin typeface="Arial" pitchFamily="34" charset="0"/>
              <a:cs typeface="Arial" pitchFamily="34" charset="0"/>
            </a:endParaRP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s-PE" smtClean="0"/>
              <a:t>Slide </a:t>
            </a:r>
            <a:fld id="{E813D7A3-915E-4B00-8F5A-0122B87295C3}" type="slidenum">
              <a:rPr lang="es-PE" smtClean="0"/>
              <a:pPr/>
              <a:t>‹#›</a:t>
            </a:fld>
            <a:endParaRPr lang="es-PE"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s-PE" smtClean="0"/>
              <a:t>Noviembre 2015</a:t>
            </a:r>
            <a:endParaRPr lang="es-PE"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s-PE" sz="1000" b="0" i="0" u="none" baseline="0" smtClean="0">
                <a:solidFill>
                  <a:schemeClr val="lt1"/>
                </a:solidFill>
                <a:effectLst/>
                <a:latin typeface="Arial"/>
              </a:rPr>
              <a:t>PwC </a:t>
            </a:r>
            <a:r>
              <a:rPr kumimoji="0" lang="es-PE" sz="1000" b="0" i="0" u="none" baseline="0" smtClean="0">
                <a:solidFill>
                  <a:schemeClr val="bg1"/>
                </a:solidFill>
                <a:effectLst/>
                <a:latin typeface="+mn-lt"/>
              </a:rPr>
              <a:t>Perú</a:t>
            </a:r>
            <a:endParaRPr kumimoji="0" lang="es-PE" sz="1000" b="0" i="0" u="none" baseline="0" dirty="0" smtClean="0">
              <a:solidFill>
                <a:schemeClr val="bg1"/>
              </a:solidFill>
              <a:effectLst/>
              <a:latin typeface="Arial"/>
            </a:endParaRPr>
          </a:p>
        </p:txBody>
      </p:sp>
      <p:sp>
        <p:nvSpPr>
          <p:cNvPr id="14" name="DataClassificationLabel"/>
          <p:cNvSpPr txBox="1"/>
          <p:nvPr userDrawn="1"/>
        </p:nvSpPr>
        <p:spPr>
          <a:xfrm>
            <a:off x="6096000" y="6629400"/>
            <a:ext cx="2540000" cy="123111"/>
          </a:xfrm>
          <a:prstGeom prst="rect">
            <a:avLst/>
          </a:prstGeom>
          <a:noFill/>
        </p:spPr>
        <p:txBody>
          <a:bodyPr vert="horz" wrap="square" lIns="0" tIns="0" rIns="0" bIns="0" rtlCol="0">
            <a:spAutoFit/>
          </a:bodyPr>
          <a:lstStyle/>
          <a:p>
            <a:pPr indent="-274320" algn="r">
              <a:spcAft>
                <a:spcPts val="900"/>
              </a:spcAft>
            </a:pPr>
            <a:endParaRPr lang="en-US" sz="800" b="0" dirty="0" err="1" smtClean="0">
              <a:latin typeface="Arial" panose="020B0604020202020204" pitchFamily="34" charset="0"/>
            </a:endParaRPr>
          </a:p>
        </p:txBody>
      </p:sp>
    </p:spTree>
    <p:extLst>
      <p:ext uri="{BB962C8B-B14F-4D97-AF65-F5344CB8AC3E}">
        <p14:creationId xmlns:p14="http://schemas.microsoft.com/office/powerpoint/2010/main" val="291998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02" name="Group 101"/>
          <p:cNvGrpSpPr>
            <a:grpSpLocks noChangeAspect="1"/>
          </p:cNvGrpSpPr>
          <p:nvPr/>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extLst>
      <p:ext uri="{BB962C8B-B14F-4D97-AF65-F5344CB8AC3E}">
        <p14:creationId xmlns:p14="http://schemas.microsoft.com/office/powerpoint/2010/main" val="171316282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smtClean="0"/>
              <a:t>Click to add the presentation’s main title</a:t>
            </a:r>
            <a:endParaRPr lang="en-GB" noProof="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04947798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en-GB" noProof="0" dirty="0"/>
          </a:p>
        </p:txBody>
      </p:sp>
      <p:grpSp>
        <p:nvGrpSpPr>
          <p:cNvPr id="18"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68968975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Libros Electrónicos</a:t>
            </a:r>
            <a:endParaRPr lang="es-PE" dirty="0"/>
          </a:p>
        </p:txBody>
      </p:sp>
      <p:sp>
        <p:nvSpPr>
          <p:cNvPr id="32" name="TextBox 31"/>
          <p:cNvSpPr txBox="1"/>
          <p:nvPr/>
        </p:nvSpPr>
        <p:spPr>
          <a:xfrm>
            <a:off x="533400" y="6477000"/>
            <a:ext cx="2590800" cy="152401"/>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1362E92C-E989-4D66-8E43-0B2E53FF3E06}" type="slidenum">
              <a:rPr lang="es-PE" smtClean="0"/>
              <a:pPr/>
              <a:t>‹#›</a:t>
            </a:fld>
            <a:endParaRPr lang="es-PE"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dirty="0" smtClean="0"/>
              <a:t>Junio 2016</a:t>
            </a:r>
            <a:endParaRPr lang="es-PE"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s-PE" sz="1000" b="0" i="0" u="none" baseline="0" smtClean="0">
                <a:effectLst/>
                <a:latin typeface="Arial"/>
              </a:rPr>
              <a:t>PwC Perú</a:t>
            </a:r>
            <a:endParaRPr kumimoji="0" lang="es-PE" sz="1000" b="0" i="0" u="none" baseline="0" dirty="0" smtClean="0">
              <a:effectLst/>
              <a:latin typeface="Arial"/>
            </a:endParaRPr>
          </a:p>
        </p:txBody>
      </p:sp>
      <p:sp>
        <p:nvSpPr>
          <p:cNvPr id="12" name="DataClassificationLabel"/>
          <p:cNvSpPr txBox="1"/>
          <p:nvPr userDrawn="1"/>
        </p:nvSpPr>
        <p:spPr>
          <a:xfrm>
            <a:off x="6096000" y="6629400"/>
            <a:ext cx="2540000" cy="123111"/>
          </a:xfrm>
          <a:prstGeom prst="rect">
            <a:avLst/>
          </a:prstGeom>
          <a:noFill/>
        </p:spPr>
        <p:txBody>
          <a:bodyPr vert="horz" wrap="square" lIns="0" tIns="0" rIns="0" bIns="0" rtlCol="0">
            <a:spAutoFit/>
          </a:bodyPr>
          <a:lstStyle/>
          <a:p>
            <a:pPr indent="-274320" algn="r">
              <a:spcAft>
                <a:spcPts val="900"/>
              </a:spcAft>
            </a:pPr>
            <a:endParaRPr lang="en-US" sz="800" b="0" dirty="0" err="1" smtClean="0">
              <a:latin typeface="Arial" panose="020B0604020202020204" pitchFamily="34" charset="0"/>
            </a:endParaRPr>
          </a:p>
        </p:txBody>
      </p:sp>
    </p:spTree>
    <p:extLst>
      <p:ext uri="{BB962C8B-B14F-4D97-AF65-F5344CB8AC3E}">
        <p14:creationId xmlns:p14="http://schemas.microsoft.com/office/powerpoint/2010/main" val="9679549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1"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839440447"/>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GB" noProof="0" smtClean="0"/>
              <a:t>Add legal and copyright disclaimers here.</a:t>
            </a:r>
            <a:endParaRPr lang="en-GB"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aClassificationLabel"/>
          <p:cNvSpPr txBox="1"/>
          <p:nvPr userDrawn="1"/>
        </p:nvSpPr>
        <p:spPr>
          <a:xfrm>
            <a:off x="6096000" y="6629400"/>
            <a:ext cx="2540000" cy="123111"/>
          </a:xfrm>
          <a:prstGeom prst="rect">
            <a:avLst/>
          </a:prstGeom>
          <a:noFill/>
        </p:spPr>
        <p:txBody>
          <a:bodyPr vert="horz" wrap="square" lIns="0" tIns="0" rIns="0" bIns="0" rtlCol="0">
            <a:spAutoFit/>
          </a:bodyPr>
          <a:lstStyle/>
          <a:p>
            <a:pPr indent="-274320" algn="r">
              <a:spcAft>
                <a:spcPts val="900"/>
              </a:spcAft>
            </a:pPr>
            <a:endParaRPr lang="en-US" sz="800" b="0" dirty="0" err="1" smtClean="0">
              <a:latin typeface="Arial" panose="020B0604020202020204" pitchFamily="34" charset="0"/>
            </a:endParaRPr>
          </a:p>
        </p:txBody>
      </p:sp>
    </p:spTree>
    <p:extLst>
      <p:ext uri="{BB962C8B-B14F-4D97-AF65-F5344CB8AC3E}">
        <p14:creationId xmlns:p14="http://schemas.microsoft.com/office/powerpoint/2010/main" val="204083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Libros Electrónicos</a:t>
            </a:r>
            <a:endParaRPr lang="es-PE" dirty="0"/>
          </a:p>
        </p:txBody>
      </p:sp>
      <p:sp>
        <p:nvSpPr>
          <p:cNvPr id="33" name="TextBox 32"/>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1AEA3AF1-5A33-46D4-9DE1-C81D11A61D8D}" type="slidenum">
              <a:rPr lang="es-PE" smtClean="0"/>
              <a:pPr/>
              <a:t>‹#›</a:t>
            </a:fld>
            <a:endParaRPr lang="es-PE"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dirty="0" smtClean="0"/>
              <a:t>Junio 2016</a:t>
            </a:r>
            <a:endParaRPr lang="es-PE"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s-PE" sz="1000" b="0" i="0" u="none" baseline="0" smtClean="0">
                <a:effectLst/>
                <a:latin typeface="Arial"/>
              </a:rPr>
              <a:t>PwC </a:t>
            </a:r>
            <a:r>
              <a:rPr kumimoji="0" lang="es-PE" sz="1000" b="0" i="0" u="none" baseline="0" smtClean="0">
                <a:effectLst/>
                <a:latin typeface="+mn-lt"/>
              </a:rPr>
              <a:t>Perú</a:t>
            </a:r>
            <a:endParaRPr kumimoji="0" lang="es-PE" sz="1000" b="0" i="0" u="none" baseline="0" dirty="0" smtClean="0">
              <a:effectLst/>
              <a:latin typeface="Arial"/>
            </a:endParaRPr>
          </a:p>
        </p:txBody>
      </p:sp>
      <p:sp>
        <p:nvSpPr>
          <p:cNvPr id="13" name="DataClassificationLabel"/>
          <p:cNvSpPr txBox="1"/>
          <p:nvPr userDrawn="1"/>
        </p:nvSpPr>
        <p:spPr>
          <a:xfrm>
            <a:off x="6096000" y="6629400"/>
            <a:ext cx="2540000" cy="123111"/>
          </a:xfrm>
          <a:prstGeom prst="rect">
            <a:avLst/>
          </a:prstGeom>
          <a:noFill/>
        </p:spPr>
        <p:txBody>
          <a:bodyPr vert="horz" wrap="square" lIns="0" tIns="0" rIns="0" bIns="0" rtlCol="0">
            <a:spAutoFit/>
          </a:bodyPr>
          <a:lstStyle/>
          <a:p>
            <a:pPr indent="-274320" algn="r">
              <a:spcAft>
                <a:spcPts val="900"/>
              </a:spcAft>
            </a:pPr>
            <a:endParaRPr lang="en-US" sz="800" b="0" dirty="0" err="1" smtClean="0">
              <a:latin typeface="Arial" panose="020B0604020202020204" pitchFamily="34" charset="0"/>
            </a:endParaRPr>
          </a:p>
        </p:txBody>
      </p:sp>
    </p:spTree>
    <p:extLst>
      <p:ext uri="{BB962C8B-B14F-4D97-AF65-F5344CB8AC3E}">
        <p14:creationId xmlns:p14="http://schemas.microsoft.com/office/powerpoint/2010/main" val="38750612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GB"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Libros Electrónicos</a:t>
            </a:r>
            <a:endParaRPr lang="es-PE" dirty="0"/>
          </a:p>
        </p:txBody>
      </p:sp>
      <p:sp>
        <p:nvSpPr>
          <p:cNvPr id="37" name="TextBox 36"/>
          <p:cNvSpPr txBox="1"/>
          <p:nvPr/>
        </p:nvSpPr>
        <p:spPr>
          <a:xfrm>
            <a:off x="533400" y="6477000"/>
            <a:ext cx="2590800" cy="152401"/>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520F460B-E40D-4AA8-8090-EFA9E98459E9}" type="slidenum">
              <a:rPr lang="es-PE" smtClean="0"/>
              <a:pPr/>
              <a:t>‹#›</a:t>
            </a:fld>
            <a:endParaRPr lang="es-PE"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dirty="0" smtClean="0"/>
              <a:t>Junio 2016</a:t>
            </a:r>
          </a:p>
        </p:txBody>
      </p:sp>
    </p:spTree>
    <p:extLst>
      <p:ext uri="{BB962C8B-B14F-4D97-AF65-F5344CB8AC3E}">
        <p14:creationId xmlns:p14="http://schemas.microsoft.com/office/powerpoint/2010/main" val="3232036796"/>
      </p:ext>
    </p:extLst>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Libros Electrónicos</a:t>
            </a:r>
            <a:endParaRPr lang="es-PE" dirty="0"/>
          </a:p>
        </p:txBody>
      </p:sp>
      <p:sp>
        <p:nvSpPr>
          <p:cNvPr id="33" name="TextBox 32"/>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520F460B-E40D-4AA8-8090-EFA9E98459E9}" type="slidenum">
              <a:rPr lang="es-PE" smtClean="0"/>
              <a:pPr/>
              <a:t>‹#›</a:t>
            </a:fld>
            <a:endParaRPr lang="es-PE"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dirty="0" smtClean="0"/>
              <a:t>Junio 2016</a:t>
            </a:r>
            <a:endParaRPr lang="es-PE" dirty="0"/>
          </a:p>
        </p:txBody>
      </p:sp>
    </p:spTree>
    <p:extLst>
      <p:ext uri="{BB962C8B-B14F-4D97-AF65-F5344CB8AC3E}">
        <p14:creationId xmlns:p14="http://schemas.microsoft.com/office/powerpoint/2010/main" val="3458091566"/>
      </p:ext>
    </p:extLst>
  </p:cSld>
  <p:clrMapOvr>
    <a:masterClrMapping/>
  </p:clrMapOvr>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Evaluación del proceso contable</a:t>
            </a:r>
            <a:endParaRPr lang="es-PE" dirty="0"/>
          </a:p>
        </p:txBody>
      </p:sp>
      <p:sp>
        <p:nvSpPr>
          <p:cNvPr id="20" name="TextBox 19"/>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520F460B-E40D-4AA8-8090-EFA9E98459E9}" type="slidenum">
              <a:rPr lang="es-PE" smtClean="0"/>
              <a:pPr/>
              <a:t>‹#›</a:t>
            </a:fld>
            <a:endParaRPr lang="es-PE"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Noviembre 2015</a:t>
            </a:r>
            <a:endParaRPr lang="es-PE" dirty="0"/>
          </a:p>
        </p:txBody>
      </p:sp>
    </p:spTree>
    <p:extLst>
      <p:ext uri="{BB962C8B-B14F-4D97-AF65-F5344CB8AC3E}">
        <p14:creationId xmlns:p14="http://schemas.microsoft.com/office/powerpoint/2010/main" val="1279751869"/>
      </p:ext>
    </p:extLst>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Evaluación del proceso contable</a:t>
            </a:r>
            <a:endParaRPr lang="es-PE" dirty="0"/>
          </a:p>
        </p:txBody>
      </p:sp>
      <p:sp>
        <p:nvSpPr>
          <p:cNvPr id="20" name="TextBox 19"/>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520F460B-E40D-4AA8-8090-EFA9E98459E9}" type="slidenum">
              <a:rPr lang="es-PE" smtClean="0"/>
              <a:pPr/>
              <a:t>‹#›</a:t>
            </a:fld>
            <a:endParaRPr lang="es-PE"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Noviembre 2015</a:t>
            </a:r>
            <a:endParaRPr lang="es-PE" dirty="0"/>
          </a:p>
        </p:txBody>
      </p:sp>
    </p:spTree>
    <p:extLst>
      <p:ext uri="{BB962C8B-B14F-4D97-AF65-F5344CB8AC3E}">
        <p14:creationId xmlns:p14="http://schemas.microsoft.com/office/powerpoint/2010/main" val="2323184164"/>
      </p:ext>
    </p:extLst>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Evaluación del proceso contable</a:t>
            </a:r>
            <a:endParaRPr lang="es-PE" dirty="0"/>
          </a:p>
        </p:txBody>
      </p:sp>
      <p:sp>
        <p:nvSpPr>
          <p:cNvPr id="19" name="TextBox 18"/>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1" smtClean="0">
                <a:latin typeface="Arial" pitchFamily="34" charset="0"/>
                <a:cs typeface="Arial" pitchFamily="34" charset="0"/>
              </a:rPr>
              <a:t>PwC</a:t>
            </a:r>
            <a:endParaRPr lang="en-GB" sz="1000" noProof="1">
              <a:latin typeface="Arial" pitchFamily="34" charset="0"/>
              <a:cs typeface="Arial" pitchFamily="34" charset="0"/>
            </a:endParaRP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E0B119FE-5F23-4289-973C-A849B3FE8C59}" type="slidenum">
              <a:rPr lang="es-PE" smtClean="0"/>
              <a:pPr/>
              <a:t>‹#›</a:t>
            </a:fld>
            <a:endParaRPr lang="es-PE"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Noviembre 2015</a:t>
            </a:r>
            <a:endParaRPr lang="es-PE"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s-PE" sz="1000" b="0" i="0" u="none" baseline="0" smtClean="0">
                <a:effectLst/>
                <a:latin typeface="Arial"/>
              </a:rPr>
              <a:t>PwC </a:t>
            </a:r>
            <a:r>
              <a:rPr kumimoji="0" lang="es-PE" sz="1000" b="0" i="0" u="none" baseline="0" smtClean="0">
                <a:effectLst/>
                <a:latin typeface="+mn-lt"/>
              </a:rPr>
              <a:t>Perú</a:t>
            </a:r>
            <a:endParaRPr kumimoji="0" lang="es-PE" sz="1000" b="0" i="0" u="none" baseline="0" dirty="0" smtClean="0">
              <a:effectLst/>
              <a:latin typeface="Arial"/>
            </a:endParaRPr>
          </a:p>
        </p:txBody>
      </p:sp>
      <p:sp>
        <p:nvSpPr>
          <p:cNvPr id="14" name="DataClassificationLabel"/>
          <p:cNvSpPr txBox="1"/>
          <p:nvPr userDrawn="1"/>
        </p:nvSpPr>
        <p:spPr>
          <a:xfrm>
            <a:off x="6096000" y="6629400"/>
            <a:ext cx="2540000" cy="123111"/>
          </a:xfrm>
          <a:prstGeom prst="rect">
            <a:avLst/>
          </a:prstGeom>
          <a:noFill/>
        </p:spPr>
        <p:txBody>
          <a:bodyPr vert="horz" wrap="square" lIns="0" tIns="0" rIns="0" bIns="0" rtlCol="0">
            <a:spAutoFit/>
          </a:bodyPr>
          <a:lstStyle/>
          <a:p>
            <a:pPr indent="-274320" algn="r">
              <a:spcAft>
                <a:spcPts val="900"/>
              </a:spcAft>
            </a:pPr>
            <a:endParaRPr lang="en-US" sz="800" b="0" dirty="0" err="1" smtClean="0">
              <a:latin typeface="Arial" panose="020B0604020202020204" pitchFamily="34" charset="0"/>
            </a:endParaRPr>
          </a:p>
        </p:txBody>
      </p:sp>
    </p:spTree>
    <p:extLst>
      <p:ext uri="{BB962C8B-B14F-4D97-AF65-F5344CB8AC3E}">
        <p14:creationId xmlns:p14="http://schemas.microsoft.com/office/powerpoint/2010/main" val="20967593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Libros Electrónicos</a:t>
            </a:r>
            <a:endParaRPr lang="es-PE" dirty="0"/>
          </a:p>
        </p:txBody>
      </p:sp>
      <p:sp>
        <p:nvSpPr>
          <p:cNvPr id="16" name="TextBox 15"/>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520F460B-E40D-4AA8-8090-EFA9E98459E9}" type="slidenum">
              <a:rPr lang="es-PE" smtClean="0"/>
              <a:pPr/>
              <a:t>‹#›</a:t>
            </a:fld>
            <a:endParaRPr lang="es-PE" dirty="0"/>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dirty="0" smtClean="0"/>
              <a:t>Junio 2016</a:t>
            </a:r>
            <a:endParaRPr lang="es-PE" dirty="0"/>
          </a:p>
        </p:txBody>
      </p:sp>
    </p:spTree>
    <p:extLst>
      <p:ext uri="{BB962C8B-B14F-4D97-AF65-F5344CB8AC3E}">
        <p14:creationId xmlns:p14="http://schemas.microsoft.com/office/powerpoint/2010/main" val="2195058378"/>
      </p:ext>
    </p:extLst>
  </p:cSld>
  <p:clrMapOvr>
    <a:masterClrMapping/>
  </p:clrMapOvr>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smtClean="0"/>
              <a:t>Click to edit</a:t>
            </a:r>
            <a:br>
              <a:rPr lang="en-GB" noProof="0" smtClean="0"/>
            </a:br>
            <a:r>
              <a:rPr lang="en-GB" noProof="0" smtClean="0"/>
              <a:t>Master title style</a:t>
            </a:r>
            <a:endParaRPr lang="en-GB" noProof="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Slide </a:t>
            </a:r>
            <a:fld id="{520F460B-E40D-4AA8-8090-EFA9E98459E9}" type="slidenum">
              <a:rPr lang="es-PE" smtClean="0"/>
              <a:pPr/>
              <a:t>‹#›</a:t>
            </a:fld>
            <a:endParaRPr lang="es-PE" dirty="0"/>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PE" smtClean="0"/>
              <a:t>Noviembre 2015</a:t>
            </a:r>
            <a:endParaRPr lang="es-PE" dirty="0"/>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s-PE" smtClean="0"/>
              <a:t>Evaluación del proceso contable</a:t>
            </a:r>
            <a:endParaRPr lang="es-PE" dirty="0"/>
          </a:p>
        </p:txBody>
      </p:sp>
    </p:spTree>
    <p:extLst>
      <p:ext uri="{BB962C8B-B14F-4D97-AF65-F5344CB8AC3E}">
        <p14:creationId xmlns:p14="http://schemas.microsoft.com/office/powerpoint/2010/main" val="408878841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notesSlide" Target="../notesSlides/notesSlide11.xml"/><Relationship Id="rId4" Type="http://schemas.openxmlformats.org/officeDocument/2006/relationships/tags" Target="../tags/tag4.xml"/><Relationship Id="rId9" Type="http://schemas.openxmlformats.org/officeDocument/2006/relationships/slideLayout" Target="../slideLayouts/slideLayout2.xml"/><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3.1.234\Projects2010\Wolff Olins\Powerpoint\GIF_versions\gifs\GifAnim_activated5.gif"/>
          <p:cNvPicPr>
            <a:picLocks noChangeAspect="1" noChangeArrowheads="1" noCrop="1"/>
          </p:cNvPicPr>
          <p:nvPr/>
        </p:nvPicPr>
        <p:blipFill>
          <a:blip r:embed="rId3" cstate="print"/>
          <a:srcRect/>
          <a:stretch>
            <a:fillRect/>
          </a:stretch>
        </p:blipFill>
        <p:spPr bwMode="auto">
          <a:xfrm>
            <a:off x="0" y="0"/>
            <a:ext cx="9143999" cy="6857999"/>
          </a:xfrm>
          <a:prstGeom prst="rect">
            <a:avLst/>
          </a:prstGeom>
          <a:noFill/>
        </p:spPr>
      </p:pic>
      <p:pic>
        <p:nvPicPr>
          <p:cNvPr id="6147" name="Picture 3" descr="\\10.3.1.234\Projects2010\Wolff Olins\Powerpoint\GIF_versions\gifs\GifAnim_activated5.jpg"/>
          <p:cNvPicPr>
            <a:picLocks noChangeAspect="1" noChangeArrowheads="1"/>
          </p:cNvPicPr>
          <p:nvPr/>
        </p:nvPicPr>
        <p:blipFill>
          <a:blip r:embed="rId4" cstate="print"/>
          <a:srcRect/>
          <a:stretch>
            <a:fillRect/>
          </a:stretch>
        </p:blipFill>
        <p:spPr bwMode="auto">
          <a:xfrm>
            <a:off x="-17090" y="-99392"/>
            <a:ext cx="9144000" cy="6858000"/>
          </a:xfrm>
          <a:prstGeom prst="rect">
            <a:avLst/>
          </a:prstGeom>
          <a:noFill/>
        </p:spPr>
      </p:pic>
      <p:grpSp>
        <p:nvGrpSpPr>
          <p:cNvPr id="2" name="Group 32"/>
          <p:cNvGrpSpPr/>
          <p:nvPr/>
        </p:nvGrpSpPr>
        <p:grpSpPr>
          <a:xfrm>
            <a:off x="1835696" y="143054"/>
            <a:ext cx="4793704" cy="3890171"/>
            <a:chOff x="1835696" y="629692"/>
            <a:chExt cx="4176464" cy="2952809"/>
          </a:xfrm>
        </p:grpSpPr>
        <p:sp>
          <p:nvSpPr>
            <p:cNvPr id="31" name="TextBox 30"/>
            <p:cNvSpPr txBox="1"/>
            <p:nvPr/>
          </p:nvSpPr>
          <p:spPr>
            <a:xfrm>
              <a:off x="1835696" y="1409874"/>
              <a:ext cx="4176464" cy="21726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PE" sz="2800" b="1" i="1" u="none" strike="noStrike" kern="0" cap="none" spc="0" normalizeH="0" baseline="0" noProof="0" dirty="0" smtClean="0">
                  <a:ln>
                    <a:noFill/>
                  </a:ln>
                  <a:solidFill>
                    <a:sysClr val="window" lastClr="FFFFFF"/>
                  </a:solidFill>
                  <a:effectLst/>
                  <a:uLnTx/>
                  <a:uFillTx/>
                  <a:latin typeface="+mj-lt"/>
                </a:rPr>
                <a:t>Libros electrónicos:</a:t>
              </a:r>
            </a:p>
            <a:p>
              <a:pPr marL="0" marR="0" lvl="0" indent="0" defTabSz="914400" eaLnBrk="1" fontAlgn="auto" latinLnBrk="0" hangingPunct="1">
                <a:lnSpc>
                  <a:spcPct val="100000"/>
                </a:lnSpc>
                <a:spcBef>
                  <a:spcPts val="0"/>
                </a:spcBef>
                <a:spcAft>
                  <a:spcPts val="0"/>
                </a:spcAft>
                <a:buClrTx/>
                <a:buSzTx/>
                <a:buFontTx/>
                <a:buNone/>
                <a:tabLst/>
                <a:defRPr/>
              </a:pPr>
              <a:r>
                <a:rPr lang="es-PE" sz="2800" b="1" i="1" kern="0" dirty="0" smtClean="0">
                  <a:solidFill>
                    <a:sysClr val="window" lastClr="FFFFFF"/>
                  </a:solidFill>
                  <a:latin typeface="+mj-lt"/>
                </a:rPr>
                <a:t>Novedades 2016</a:t>
              </a:r>
              <a:endParaRPr kumimoji="0" lang="es-PE" sz="2800" b="1" i="1" u="none" strike="noStrike" kern="0" cap="none" spc="0" normalizeH="0" baseline="0" noProof="0" dirty="0" smtClean="0">
                <a:ln>
                  <a:noFill/>
                </a:ln>
                <a:solidFill>
                  <a:sysClr val="window" lastClr="FFFFF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PE" sz="3200" b="0" i="0" u="none" strike="noStrike" kern="0" cap="none" spc="0" normalizeH="0" baseline="0" noProof="0" dirty="0" smtClean="0">
                <a:ln>
                  <a:noFill/>
                </a:ln>
                <a:solidFill>
                  <a:sysClr val="window" lastClr="FFFFF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s-PE" sz="3200" kern="0" dirty="0">
                <a:solidFill>
                  <a:sysClr val="window" lastClr="FFFFFF"/>
                </a:solidFill>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PE" sz="3200" b="0" i="0" u="none" strike="noStrike" kern="0" cap="none" spc="0" normalizeH="0" baseline="0" noProof="0" dirty="0" smtClean="0">
                <a:ln>
                  <a:noFill/>
                </a:ln>
                <a:solidFill>
                  <a:sysClr val="window" lastClr="FFFFF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s-PE" sz="2800" kern="0" dirty="0" smtClean="0">
                  <a:solidFill>
                    <a:sysClr val="window" lastClr="FFFFFF"/>
                  </a:solidFill>
                  <a:latin typeface="+mj-lt"/>
                </a:rPr>
                <a:t>Junio </a:t>
              </a:r>
              <a:r>
                <a:rPr kumimoji="0" lang="es-PE" sz="2800" i="0" u="none" strike="noStrike" kern="0" cap="none" spc="0" normalizeH="0" noProof="0" dirty="0" smtClean="0">
                  <a:ln>
                    <a:noFill/>
                  </a:ln>
                  <a:solidFill>
                    <a:sysClr val="window" lastClr="FFFFFF"/>
                  </a:solidFill>
                  <a:effectLst/>
                  <a:uLnTx/>
                  <a:uFillTx/>
                  <a:latin typeface="+mj-lt"/>
                </a:rPr>
                <a:t>2016</a:t>
              </a:r>
              <a:endParaRPr kumimoji="0" lang="es-PE" sz="2800" i="0" u="none" strike="noStrike" kern="0" cap="none" spc="0" normalizeH="0" baseline="0" noProof="0" dirty="0">
                <a:ln>
                  <a:noFill/>
                </a:ln>
                <a:solidFill>
                  <a:sysClr val="window" lastClr="FFFFFF"/>
                </a:solidFill>
                <a:effectLst/>
                <a:uLnTx/>
                <a:uFillTx/>
                <a:latin typeface="+mj-lt"/>
              </a:endParaRPr>
            </a:p>
          </p:txBody>
        </p:sp>
        <p:sp>
          <p:nvSpPr>
            <p:cNvPr id="32" name="TextBox 31"/>
            <p:cNvSpPr txBox="1"/>
            <p:nvPr/>
          </p:nvSpPr>
          <p:spPr>
            <a:xfrm>
              <a:off x="1835696" y="629692"/>
              <a:ext cx="417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PE" sz="1100" u="none" strike="noStrike" kern="0" cap="none" spc="0" normalizeH="0" baseline="0" noProof="0" dirty="0" smtClean="0">
                  <a:ln>
                    <a:noFill/>
                  </a:ln>
                  <a:solidFill>
                    <a:sysClr val="window" lastClr="FFFFFF"/>
                  </a:solidFill>
                  <a:effectLst/>
                  <a:uLnTx/>
                  <a:uFillTx/>
                  <a:latin typeface="Arial" pitchFamily="34" charset="0"/>
                  <a:cs typeface="Arial" pitchFamily="34" charset="0"/>
                </a:rPr>
                <a:t>www.pwc.com</a:t>
              </a:r>
              <a:endParaRPr kumimoji="0" lang="es-PE" sz="110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grpSp>
    </p:spTree>
    <p:extLst>
      <p:ext uri="{BB962C8B-B14F-4D97-AF65-F5344CB8AC3E}">
        <p14:creationId xmlns:p14="http://schemas.microsoft.com/office/powerpoint/2010/main" val="23073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 presetClass="entr" presetSubtype="0" fill="hold" nodeType="withEffect">
                                  <p:stCondLst>
                                    <p:cond delay="4000"/>
                                  </p:stCondLst>
                                  <p:childTnLst>
                                    <p:set>
                                      <p:cBhvr>
                                        <p:cTn id="9"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06016"/>
            <a:ext cx="8077200" cy="1066800"/>
          </a:xfrm>
        </p:spPr>
        <p:txBody>
          <a:bodyPr/>
          <a:lstStyle/>
          <a:p>
            <a:r>
              <a:rPr lang="es-PE" dirty="0" smtClean="0"/>
              <a:t>Nuevos sujetos obligados a llevar libros electrónicos a partir del 2016</a:t>
            </a:r>
            <a:endParaRPr lang="es-PE" i="1" dirty="0"/>
          </a:p>
        </p:txBody>
      </p:sp>
      <p:sp>
        <p:nvSpPr>
          <p:cNvPr id="8" name="TextBox 7"/>
          <p:cNvSpPr txBox="1"/>
          <p:nvPr/>
        </p:nvSpPr>
        <p:spPr>
          <a:xfrm>
            <a:off x="7158136" y="2971800"/>
            <a:ext cx="1518320" cy="3200400"/>
          </a:xfrm>
          <a:prstGeom prst="rect">
            <a:avLst/>
          </a:prstGeom>
          <a:noFill/>
        </p:spPr>
        <p:txBody>
          <a:bodyPr wrap="none" lIns="0" tIns="0" rIns="0" bIns="0" rtlCol="0" anchor="b" anchorCtr="0">
            <a:noAutofit/>
          </a:bodyPr>
          <a:lstStyle/>
          <a:p>
            <a:pPr>
              <a:lnSpc>
                <a:spcPts val="20000"/>
              </a:lnSpc>
            </a:pPr>
            <a:r>
              <a:rPr lang="es-MX" sz="24000" b="1" i="1" dirty="0" smtClean="0">
                <a:solidFill>
                  <a:schemeClr val="bg1"/>
                </a:solidFill>
                <a:latin typeface="Georgia" pitchFamily="18" charset="0"/>
              </a:rPr>
              <a:t>4</a:t>
            </a:r>
            <a:endParaRPr lang="es-PE" sz="24000" b="1" i="1" dirty="0" smtClean="0">
              <a:solidFill>
                <a:schemeClr val="bg1"/>
              </a:solidFill>
              <a:latin typeface="Georgia" pitchFamily="18" charset="0"/>
            </a:endParaRPr>
          </a:p>
        </p:txBody>
      </p:sp>
    </p:spTree>
    <p:extLst>
      <p:ext uri="{BB962C8B-B14F-4D97-AF65-F5344CB8AC3E}">
        <p14:creationId xmlns:p14="http://schemas.microsoft.com/office/powerpoint/2010/main" val="11067398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PE" dirty="0" smtClean="0">
                <a:solidFill>
                  <a:schemeClr val="tx2"/>
                </a:solidFill>
              </a:rPr>
              <a:t>Obligados a llevar Libros Electrónicos 2016</a:t>
            </a:r>
            <a:endParaRPr lang="es-PE" dirty="0">
              <a:solidFill>
                <a:schemeClr val="tx2"/>
              </a:solidFill>
            </a:endParaRPr>
          </a:p>
        </p:txBody>
      </p:sp>
      <p:sp>
        <p:nvSpPr>
          <p:cNvPr id="4" name="Footer Placeholder 3"/>
          <p:cNvSpPr>
            <a:spLocks noGrp="1"/>
          </p:cNvSpPr>
          <p:nvPr>
            <p:ph type="ftr" sz="quarter" idx="3"/>
          </p:nvPr>
        </p:nvSpPr>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11</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grpSp>
        <p:nvGrpSpPr>
          <p:cNvPr id="12" name="Group 11"/>
          <p:cNvGrpSpPr/>
          <p:nvPr/>
        </p:nvGrpSpPr>
        <p:grpSpPr>
          <a:xfrm>
            <a:off x="523659" y="1268760"/>
            <a:ext cx="8064736" cy="2616301"/>
            <a:chOff x="2163" y="0"/>
            <a:chExt cx="3230370" cy="4911824"/>
          </a:xfrm>
          <a:solidFill>
            <a:schemeClr val="bg1"/>
          </a:solidFill>
        </p:grpSpPr>
        <p:sp>
          <p:nvSpPr>
            <p:cNvPr id="59" name="Rounded Rectangle 4"/>
            <p:cNvSpPr/>
            <p:nvPr/>
          </p:nvSpPr>
          <p:spPr>
            <a:xfrm>
              <a:off x="2163" y="2"/>
              <a:ext cx="3230370" cy="1008354"/>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1600" b="1" kern="1200" dirty="0" smtClean="0">
                  <a:latin typeface="+mj-lt"/>
                </a:rPr>
                <a:t>Incorporados</a:t>
              </a:r>
              <a:endParaRPr lang="es-PE" sz="1600" b="1" kern="1200" dirty="0">
                <a:latin typeface="+mj-lt"/>
              </a:endParaRPr>
            </a:p>
          </p:txBody>
        </p:sp>
        <p:sp>
          <p:nvSpPr>
            <p:cNvPr id="58" name="Rounded Rectangle 57"/>
            <p:cNvSpPr/>
            <p:nvPr/>
          </p:nvSpPr>
          <p:spPr>
            <a:xfrm>
              <a:off x="2163" y="0"/>
              <a:ext cx="3230370" cy="4911824"/>
            </a:xfrm>
            <a:prstGeom prst="roundRect">
              <a:avLst>
                <a:gd name="adj" fmla="val 10000"/>
              </a:avLst>
            </a:prstGeom>
            <a:noFill/>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grpSp>
        <p:nvGrpSpPr>
          <p:cNvPr id="13" name="Group 12"/>
          <p:cNvGrpSpPr/>
          <p:nvPr/>
        </p:nvGrpSpPr>
        <p:grpSpPr>
          <a:xfrm>
            <a:off x="658455" y="1844824"/>
            <a:ext cx="1834017" cy="436499"/>
            <a:chOff x="204210" y="1309423"/>
            <a:chExt cx="2826277" cy="436499"/>
          </a:xfrm>
        </p:grpSpPr>
        <p:sp>
          <p:nvSpPr>
            <p:cNvPr id="56" name="Rounded Rectangle 55"/>
            <p:cNvSpPr/>
            <p:nvPr/>
          </p:nvSpPr>
          <p:spPr>
            <a:xfrm>
              <a:off x="204210" y="1309423"/>
              <a:ext cx="2826277" cy="436499"/>
            </a:xfrm>
            <a:prstGeom prst="roundRect">
              <a:avLst>
                <a:gd name="adj" fmla="val 10000"/>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ounded Rectangle 6"/>
            <p:cNvSpPr/>
            <p:nvPr/>
          </p:nvSpPr>
          <p:spPr>
            <a:xfrm>
              <a:off x="216995" y="1322208"/>
              <a:ext cx="2800707" cy="410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s-PE" sz="1200" kern="1200" dirty="0" smtClean="0">
                  <a:latin typeface="+mj-lt"/>
                </a:rPr>
                <a:t>PRICOS</a:t>
              </a:r>
              <a:endParaRPr lang="es-PE" sz="1200" kern="1200" dirty="0">
                <a:latin typeface="+mj-lt"/>
              </a:endParaRPr>
            </a:p>
          </p:txBody>
        </p:sp>
      </p:grpSp>
      <p:grpSp>
        <p:nvGrpSpPr>
          <p:cNvPr id="60" name="Group 59"/>
          <p:cNvGrpSpPr/>
          <p:nvPr/>
        </p:nvGrpSpPr>
        <p:grpSpPr>
          <a:xfrm>
            <a:off x="3319651" y="4061793"/>
            <a:ext cx="5268744" cy="2110408"/>
            <a:chOff x="3956456" y="0"/>
            <a:chExt cx="1852699" cy="4911823"/>
          </a:xfrm>
        </p:grpSpPr>
        <p:sp>
          <p:nvSpPr>
            <p:cNvPr id="61" name="Rounded Rectangle 60"/>
            <p:cNvSpPr/>
            <p:nvPr/>
          </p:nvSpPr>
          <p:spPr>
            <a:xfrm>
              <a:off x="3956456" y="0"/>
              <a:ext cx="1852699" cy="4911823"/>
            </a:xfrm>
            <a:prstGeom prst="roundRect">
              <a:avLst>
                <a:gd name="adj" fmla="val 10000"/>
              </a:avLst>
            </a:prstGeom>
            <a:noFill/>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2" name="Rounded Rectangle 18"/>
            <p:cNvSpPr/>
            <p:nvPr/>
          </p:nvSpPr>
          <p:spPr>
            <a:xfrm>
              <a:off x="3956456" y="0"/>
              <a:ext cx="1852699" cy="12925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kern="1200" dirty="0" smtClean="0">
                  <a:latin typeface="+mj-lt"/>
                </a:rPr>
                <a:t>Voluntarios</a:t>
              </a:r>
              <a:endParaRPr lang="es-PE" sz="1600" b="1" kern="1200" dirty="0">
                <a:latin typeface="+mj-lt"/>
              </a:endParaRPr>
            </a:p>
          </p:txBody>
        </p:sp>
      </p:grpSp>
      <p:grpSp>
        <p:nvGrpSpPr>
          <p:cNvPr id="70" name="Group 69"/>
          <p:cNvGrpSpPr/>
          <p:nvPr/>
        </p:nvGrpSpPr>
        <p:grpSpPr>
          <a:xfrm>
            <a:off x="3783204" y="4625000"/>
            <a:ext cx="1940924" cy="460254"/>
            <a:chOff x="204210" y="1272883"/>
            <a:chExt cx="2826277" cy="460254"/>
          </a:xfrm>
        </p:grpSpPr>
        <p:sp>
          <p:nvSpPr>
            <p:cNvPr id="71" name="Rounded Rectangle 70"/>
            <p:cNvSpPr/>
            <p:nvPr/>
          </p:nvSpPr>
          <p:spPr>
            <a:xfrm>
              <a:off x="204210" y="1272883"/>
              <a:ext cx="2826277" cy="436499"/>
            </a:xfrm>
            <a:prstGeom prst="roundRect">
              <a:avLst>
                <a:gd name="adj" fmla="val 10000"/>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PE" dirty="0"/>
            </a:p>
          </p:txBody>
        </p:sp>
        <p:sp>
          <p:nvSpPr>
            <p:cNvPr id="72" name="Rounded Rectangle 6"/>
            <p:cNvSpPr/>
            <p:nvPr/>
          </p:nvSpPr>
          <p:spPr>
            <a:xfrm>
              <a:off x="216995" y="1322208"/>
              <a:ext cx="2800707" cy="410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s-PE" sz="1200" kern="1200" dirty="0" smtClean="0">
                  <a:latin typeface="+mj-lt"/>
                </a:rPr>
                <a:t>Afiliados PLE</a:t>
              </a:r>
              <a:endParaRPr lang="es-PE" sz="1200" kern="1200" dirty="0">
                <a:latin typeface="+mj-lt"/>
              </a:endParaRPr>
            </a:p>
          </p:txBody>
        </p:sp>
      </p:grpSp>
      <p:sp>
        <p:nvSpPr>
          <p:cNvPr id="3" name="TextBox 2"/>
          <p:cNvSpPr txBox="1"/>
          <p:nvPr/>
        </p:nvSpPr>
        <p:spPr>
          <a:xfrm>
            <a:off x="3835237" y="5161643"/>
            <a:ext cx="1880111" cy="593599"/>
          </a:xfrm>
          <a:prstGeom prst="rect">
            <a:avLst/>
          </a:prstGeom>
          <a:noFill/>
        </p:spPr>
        <p:txBody>
          <a:bodyPr wrap="square" lIns="0" tIns="0" rIns="0" bIns="0" rtlCol="0">
            <a:noAutofit/>
          </a:bodyPr>
          <a:lstStyle/>
          <a:p>
            <a:pPr>
              <a:spcAft>
                <a:spcPts val="900"/>
              </a:spcAft>
            </a:pPr>
            <a:r>
              <a:rPr lang="es-PE" sz="1100" dirty="0" smtClean="0">
                <a:latin typeface="Georgia" pitchFamily="18" charset="0"/>
              </a:rPr>
              <a:t>Mensual:</a:t>
            </a:r>
          </a:p>
          <a:p>
            <a:pPr marL="176213" indent="-176213">
              <a:spcAft>
                <a:spcPts val="900"/>
              </a:spcAft>
              <a:buFont typeface="Wingdings" panose="05000000000000000000" pitchFamily="2" charset="2"/>
              <a:buChar char="ü"/>
            </a:pPr>
            <a:r>
              <a:rPr lang="es-PE" sz="1100" dirty="0" smtClean="0">
                <a:latin typeface="Georgia" pitchFamily="18" charset="0"/>
              </a:rPr>
              <a:t>Registro de compras</a:t>
            </a:r>
          </a:p>
          <a:p>
            <a:pPr marL="176213" indent="-176213">
              <a:spcAft>
                <a:spcPts val="900"/>
              </a:spcAft>
              <a:buFont typeface="Wingdings" panose="05000000000000000000" pitchFamily="2" charset="2"/>
              <a:buChar char="ü"/>
            </a:pPr>
            <a:r>
              <a:rPr lang="es-PE" sz="1100" dirty="0" smtClean="0">
                <a:latin typeface="Georgia" pitchFamily="18" charset="0"/>
              </a:rPr>
              <a:t>Registro de ventas</a:t>
            </a:r>
          </a:p>
        </p:txBody>
      </p:sp>
      <p:grpSp>
        <p:nvGrpSpPr>
          <p:cNvPr id="73" name="Group 72"/>
          <p:cNvGrpSpPr/>
          <p:nvPr/>
        </p:nvGrpSpPr>
        <p:grpSpPr>
          <a:xfrm>
            <a:off x="6300192" y="4629451"/>
            <a:ext cx="1940924" cy="455803"/>
            <a:chOff x="204210" y="1277334"/>
            <a:chExt cx="2826277" cy="455803"/>
          </a:xfrm>
        </p:grpSpPr>
        <p:sp>
          <p:nvSpPr>
            <p:cNvPr id="74" name="Rounded Rectangle 73"/>
            <p:cNvSpPr/>
            <p:nvPr/>
          </p:nvSpPr>
          <p:spPr>
            <a:xfrm>
              <a:off x="204210" y="1277334"/>
              <a:ext cx="2826277" cy="436499"/>
            </a:xfrm>
            <a:prstGeom prst="roundRect">
              <a:avLst>
                <a:gd name="adj" fmla="val 10000"/>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Rounded Rectangle 6"/>
            <p:cNvSpPr/>
            <p:nvPr/>
          </p:nvSpPr>
          <p:spPr>
            <a:xfrm>
              <a:off x="216995" y="1322208"/>
              <a:ext cx="2800707" cy="410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s-PE" sz="1200" kern="1200" dirty="0" smtClean="0">
                  <a:latin typeface="+mj-lt"/>
                </a:rPr>
                <a:t>Generadores Portal</a:t>
              </a:r>
              <a:endParaRPr lang="es-PE" sz="1200" kern="1200" dirty="0">
                <a:latin typeface="+mj-lt"/>
              </a:endParaRPr>
            </a:p>
          </p:txBody>
        </p:sp>
      </p:grpSp>
      <p:sp>
        <p:nvSpPr>
          <p:cNvPr id="76" name="TextBox 75"/>
          <p:cNvSpPr txBox="1"/>
          <p:nvPr/>
        </p:nvSpPr>
        <p:spPr>
          <a:xfrm>
            <a:off x="6367718" y="5157501"/>
            <a:ext cx="1880111" cy="593599"/>
          </a:xfrm>
          <a:prstGeom prst="rect">
            <a:avLst/>
          </a:prstGeom>
          <a:noFill/>
        </p:spPr>
        <p:txBody>
          <a:bodyPr wrap="square" lIns="0" tIns="0" rIns="0" bIns="0" rtlCol="0">
            <a:noAutofit/>
          </a:bodyPr>
          <a:lstStyle/>
          <a:p>
            <a:pPr>
              <a:spcAft>
                <a:spcPts val="900"/>
              </a:spcAft>
            </a:pPr>
            <a:r>
              <a:rPr lang="es-PE" sz="1100" dirty="0" smtClean="0">
                <a:latin typeface="Georgia" pitchFamily="18" charset="0"/>
              </a:rPr>
              <a:t>Mensual:</a:t>
            </a:r>
          </a:p>
          <a:p>
            <a:pPr marL="176213" indent="-176213">
              <a:spcAft>
                <a:spcPts val="900"/>
              </a:spcAft>
              <a:buFont typeface="Wingdings" panose="05000000000000000000" pitchFamily="2" charset="2"/>
              <a:buChar char="ü"/>
            </a:pPr>
            <a:r>
              <a:rPr lang="es-PE" sz="1100" dirty="0" smtClean="0">
                <a:latin typeface="Georgia" pitchFamily="18" charset="0"/>
              </a:rPr>
              <a:t>Registro de compras</a:t>
            </a:r>
          </a:p>
          <a:p>
            <a:pPr marL="176213" indent="-176213">
              <a:spcAft>
                <a:spcPts val="900"/>
              </a:spcAft>
              <a:buFont typeface="Wingdings" panose="05000000000000000000" pitchFamily="2" charset="2"/>
              <a:buChar char="ü"/>
            </a:pPr>
            <a:r>
              <a:rPr lang="es-PE" sz="1100" dirty="0" smtClean="0">
                <a:latin typeface="Georgia" pitchFamily="18" charset="0"/>
              </a:rPr>
              <a:t>Registro de ventas</a:t>
            </a:r>
          </a:p>
        </p:txBody>
      </p:sp>
      <p:grpSp>
        <p:nvGrpSpPr>
          <p:cNvPr id="19" name="Group 18"/>
          <p:cNvGrpSpPr/>
          <p:nvPr/>
        </p:nvGrpSpPr>
        <p:grpSpPr>
          <a:xfrm>
            <a:off x="539552" y="4058236"/>
            <a:ext cx="2469893" cy="2113966"/>
            <a:chOff x="3956456" y="-2"/>
            <a:chExt cx="1852699" cy="4911826"/>
          </a:xfrm>
        </p:grpSpPr>
        <p:sp>
          <p:nvSpPr>
            <p:cNvPr id="44" name="Rounded Rectangle 43"/>
            <p:cNvSpPr/>
            <p:nvPr/>
          </p:nvSpPr>
          <p:spPr>
            <a:xfrm>
              <a:off x="3956456" y="0"/>
              <a:ext cx="1852699" cy="4911824"/>
            </a:xfrm>
            <a:prstGeom prst="roundRect">
              <a:avLst>
                <a:gd name="adj" fmla="val 10000"/>
              </a:avLst>
            </a:prstGeom>
            <a:noFill/>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5" name="Rounded Rectangle 18"/>
            <p:cNvSpPr/>
            <p:nvPr/>
          </p:nvSpPr>
          <p:spPr>
            <a:xfrm>
              <a:off x="3956456" y="-2"/>
              <a:ext cx="1852699" cy="12876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kern="1200" dirty="0" smtClean="0">
                  <a:latin typeface="+mj-lt"/>
                </a:rPr>
                <a:t>Obligados</a:t>
              </a:r>
              <a:endParaRPr lang="es-PE" sz="1600" b="1" kern="1200" dirty="0">
                <a:latin typeface="+mj-lt"/>
              </a:endParaRPr>
            </a:p>
          </p:txBody>
        </p:sp>
      </p:grpSp>
      <p:grpSp>
        <p:nvGrpSpPr>
          <p:cNvPr id="66" name="Group 65"/>
          <p:cNvGrpSpPr/>
          <p:nvPr/>
        </p:nvGrpSpPr>
        <p:grpSpPr>
          <a:xfrm>
            <a:off x="717616" y="4609392"/>
            <a:ext cx="2120751" cy="475792"/>
            <a:chOff x="204210" y="1230358"/>
            <a:chExt cx="2826277" cy="436499"/>
          </a:xfrm>
        </p:grpSpPr>
        <p:sp>
          <p:nvSpPr>
            <p:cNvPr id="67" name="Rounded Rectangle 66"/>
            <p:cNvSpPr/>
            <p:nvPr/>
          </p:nvSpPr>
          <p:spPr>
            <a:xfrm>
              <a:off x="204210" y="1230358"/>
              <a:ext cx="2826277" cy="436499"/>
            </a:xfrm>
            <a:prstGeom prst="roundRect">
              <a:avLst>
                <a:gd name="adj" fmla="val 10000"/>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ounded Rectangle 6"/>
            <p:cNvSpPr/>
            <p:nvPr/>
          </p:nvSpPr>
          <p:spPr>
            <a:xfrm>
              <a:off x="216994" y="1244376"/>
              <a:ext cx="2800707" cy="410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s-PE" sz="1200" kern="1200" dirty="0" smtClean="0">
                  <a:latin typeface="+mj-lt"/>
                </a:rPr>
                <a:t>Ingresos Mayores a 75UIT’s</a:t>
              </a:r>
              <a:endParaRPr lang="es-PE" sz="1200" kern="1200" dirty="0">
                <a:latin typeface="+mj-lt"/>
              </a:endParaRPr>
            </a:p>
          </p:txBody>
        </p:sp>
      </p:grpSp>
      <p:sp>
        <p:nvSpPr>
          <p:cNvPr id="77" name="TextBox 76"/>
          <p:cNvSpPr txBox="1"/>
          <p:nvPr/>
        </p:nvSpPr>
        <p:spPr>
          <a:xfrm>
            <a:off x="769275" y="5157192"/>
            <a:ext cx="2054304" cy="647034"/>
          </a:xfrm>
          <a:prstGeom prst="rect">
            <a:avLst/>
          </a:prstGeom>
          <a:noFill/>
        </p:spPr>
        <p:txBody>
          <a:bodyPr wrap="square" lIns="0" tIns="0" rIns="0" bIns="0" rtlCol="0">
            <a:noAutofit/>
          </a:bodyPr>
          <a:lstStyle/>
          <a:p>
            <a:pPr>
              <a:spcAft>
                <a:spcPts val="900"/>
              </a:spcAft>
            </a:pPr>
            <a:r>
              <a:rPr lang="es-PE" sz="1100" dirty="0" smtClean="0">
                <a:latin typeface="Georgia" pitchFamily="18" charset="0"/>
              </a:rPr>
              <a:t>Mensual </a:t>
            </a:r>
            <a:r>
              <a:rPr lang="es-PE" sz="1100" dirty="0" smtClean="0">
                <a:solidFill>
                  <a:srgbClr val="FF0000"/>
                </a:solidFill>
                <a:latin typeface="Georgia" pitchFamily="18" charset="0"/>
              </a:rPr>
              <a:t>(</a:t>
            </a:r>
            <a:r>
              <a:rPr lang="es-PE" sz="1100" dirty="0">
                <a:solidFill>
                  <a:srgbClr val="FF0000"/>
                </a:solidFill>
                <a:latin typeface="Georgia" pitchFamily="18" charset="0"/>
              </a:rPr>
              <a:t>Nuevo)</a:t>
            </a:r>
            <a:r>
              <a:rPr lang="es-PE" sz="1100" dirty="0">
                <a:latin typeface="Georgia" pitchFamily="18" charset="0"/>
              </a:rPr>
              <a:t>:</a:t>
            </a:r>
            <a:endParaRPr lang="es-PE" sz="1100" dirty="0" smtClean="0">
              <a:latin typeface="Georgia" pitchFamily="18" charset="0"/>
            </a:endParaRPr>
          </a:p>
          <a:p>
            <a:pPr marL="176213" indent="-176213">
              <a:spcAft>
                <a:spcPts val="900"/>
              </a:spcAft>
              <a:buFont typeface="Wingdings" panose="05000000000000000000" pitchFamily="2" charset="2"/>
              <a:buChar char="ü"/>
            </a:pPr>
            <a:r>
              <a:rPr lang="es-PE" sz="1100" dirty="0" smtClean="0">
                <a:latin typeface="Georgia" pitchFamily="18" charset="0"/>
              </a:rPr>
              <a:t>Registro de compras</a:t>
            </a:r>
          </a:p>
          <a:p>
            <a:pPr marL="176213" indent="-176213">
              <a:spcAft>
                <a:spcPts val="900"/>
              </a:spcAft>
              <a:buFont typeface="Wingdings" panose="05000000000000000000" pitchFamily="2" charset="2"/>
              <a:buChar char="ü"/>
            </a:pPr>
            <a:r>
              <a:rPr lang="es-PE" sz="1100" dirty="0" smtClean="0">
                <a:latin typeface="Georgia" pitchFamily="18" charset="0"/>
              </a:rPr>
              <a:t>Registro de ventas</a:t>
            </a:r>
          </a:p>
        </p:txBody>
      </p:sp>
      <p:sp>
        <p:nvSpPr>
          <p:cNvPr id="78" name="TextBox 77"/>
          <p:cNvSpPr txBox="1"/>
          <p:nvPr/>
        </p:nvSpPr>
        <p:spPr>
          <a:xfrm>
            <a:off x="697229" y="2391859"/>
            <a:ext cx="1540960" cy="1036054"/>
          </a:xfrm>
          <a:prstGeom prst="rect">
            <a:avLst/>
          </a:prstGeom>
          <a:noFill/>
        </p:spPr>
        <p:txBody>
          <a:bodyPr wrap="square" lIns="0" tIns="0" rIns="0" bIns="0" rtlCol="0">
            <a:noAutofit/>
          </a:bodyPr>
          <a:lstStyle/>
          <a:p>
            <a:pPr>
              <a:spcAft>
                <a:spcPts val="900"/>
              </a:spcAft>
            </a:pPr>
            <a:r>
              <a:rPr lang="es-PE" sz="1100" dirty="0" smtClean="0">
                <a:latin typeface="Georgia" pitchFamily="18" charset="0"/>
              </a:rPr>
              <a:t>Mensual:</a:t>
            </a:r>
          </a:p>
          <a:p>
            <a:pPr marL="176213" indent="-176213">
              <a:spcAft>
                <a:spcPts val="900"/>
              </a:spcAft>
              <a:buFont typeface="Wingdings" panose="05000000000000000000" pitchFamily="2" charset="2"/>
              <a:buChar char="ü"/>
            </a:pPr>
            <a:r>
              <a:rPr lang="es-PE" sz="1100" dirty="0" smtClean="0">
                <a:latin typeface="Georgia" pitchFamily="18" charset="0"/>
              </a:rPr>
              <a:t>Registro de compras</a:t>
            </a:r>
          </a:p>
          <a:p>
            <a:pPr marL="176213" indent="-176213">
              <a:spcAft>
                <a:spcPts val="900"/>
              </a:spcAft>
              <a:buFont typeface="Wingdings" panose="05000000000000000000" pitchFamily="2" charset="2"/>
              <a:buChar char="ü"/>
            </a:pPr>
            <a:r>
              <a:rPr lang="es-PE" sz="1100" dirty="0" smtClean="0">
                <a:latin typeface="Georgia" pitchFamily="18" charset="0"/>
              </a:rPr>
              <a:t>Registro de ventas</a:t>
            </a:r>
          </a:p>
          <a:p>
            <a:pPr marL="176213" indent="-176213">
              <a:spcAft>
                <a:spcPts val="900"/>
              </a:spcAft>
              <a:buFont typeface="Wingdings" panose="05000000000000000000" pitchFamily="2" charset="2"/>
              <a:buChar char="ü"/>
            </a:pPr>
            <a:r>
              <a:rPr lang="es-PE" sz="1100" dirty="0" smtClean="0">
                <a:latin typeface="Georgia" pitchFamily="18" charset="0"/>
              </a:rPr>
              <a:t>Libro diario</a:t>
            </a:r>
          </a:p>
          <a:p>
            <a:pPr marL="176213" indent="-176213">
              <a:spcAft>
                <a:spcPts val="900"/>
              </a:spcAft>
              <a:buFont typeface="Wingdings" panose="05000000000000000000" pitchFamily="2" charset="2"/>
              <a:buChar char="ü"/>
            </a:pPr>
            <a:r>
              <a:rPr lang="es-PE" sz="1100" dirty="0" smtClean="0">
                <a:latin typeface="Georgia" pitchFamily="18" charset="0"/>
              </a:rPr>
              <a:t>Libro Mayor</a:t>
            </a:r>
          </a:p>
        </p:txBody>
      </p:sp>
      <p:grpSp>
        <p:nvGrpSpPr>
          <p:cNvPr id="79" name="Group 78"/>
          <p:cNvGrpSpPr/>
          <p:nvPr/>
        </p:nvGrpSpPr>
        <p:grpSpPr>
          <a:xfrm>
            <a:off x="3009445" y="1844824"/>
            <a:ext cx="5430990" cy="436499"/>
            <a:chOff x="204210" y="1309423"/>
            <a:chExt cx="2826277" cy="436499"/>
          </a:xfrm>
        </p:grpSpPr>
        <p:sp>
          <p:nvSpPr>
            <p:cNvPr id="80" name="Rounded Rectangle 79"/>
            <p:cNvSpPr/>
            <p:nvPr/>
          </p:nvSpPr>
          <p:spPr>
            <a:xfrm>
              <a:off x="204210" y="1309423"/>
              <a:ext cx="2826277" cy="4364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PE" dirty="0"/>
            </a:p>
          </p:txBody>
        </p:sp>
        <p:sp>
          <p:nvSpPr>
            <p:cNvPr id="81" name="Rounded Rectangle 6"/>
            <p:cNvSpPr/>
            <p:nvPr/>
          </p:nvSpPr>
          <p:spPr>
            <a:xfrm>
              <a:off x="216995" y="1322208"/>
              <a:ext cx="2800707" cy="410929"/>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s-PE" sz="1200" dirty="0" smtClean="0">
                  <a:latin typeface="+mj-lt"/>
                </a:rPr>
                <a:t>PCN con ingresos iguales o Mayores a 3,000 </a:t>
              </a:r>
              <a:r>
                <a:rPr lang="es-PE" sz="1200" dirty="0" err="1" smtClean="0">
                  <a:latin typeface="+mj-lt"/>
                </a:rPr>
                <a:t>UIT</a:t>
              </a:r>
              <a:endParaRPr lang="es-PE" sz="1200" kern="1200" dirty="0">
                <a:latin typeface="+mj-lt"/>
              </a:endParaRPr>
            </a:p>
          </p:txBody>
        </p:sp>
      </p:grpSp>
      <p:sp>
        <p:nvSpPr>
          <p:cNvPr id="82" name="TextBox 81"/>
          <p:cNvSpPr txBox="1"/>
          <p:nvPr/>
        </p:nvSpPr>
        <p:spPr>
          <a:xfrm>
            <a:off x="6732240" y="2402271"/>
            <a:ext cx="1698957" cy="1023269"/>
          </a:xfrm>
          <a:prstGeom prst="rect">
            <a:avLst/>
          </a:prstGeom>
          <a:noFill/>
        </p:spPr>
        <p:txBody>
          <a:bodyPr wrap="square" lIns="0" tIns="0" rIns="0" bIns="0" rtlCol="0">
            <a:noAutofit/>
          </a:bodyPr>
          <a:lstStyle/>
          <a:p>
            <a:pPr>
              <a:spcAft>
                <a:spcPts val="900"/>
              </a:spcAft>
            </a:pPr>
            <a:r>
              <a:rPr lang="es-PE" sz="1100" dirty="0" smtClean="0">
                <a:latin typeface="Georgia" pitchFamily="18" charset="0"/>
              </a:rPr>
              <a:t>Anual </a:t>
            </a:r>
            <a:r>
              <a:rPr lang="es-PE" sz="1100" dirty="0" smtClean="0">
                <a:solidFill>
                  <a:srgbClr val="FF0000"/>
                </a:solidFill>
                <a:latin typeface="Georgia" pitchFamily="18" charset="0"/>
              </a:rPr>
              <a:t>(</a:t>
            </a:r>
            <a:r>
              <a:rPr lang="es-PE" sz="1100" dirty="0">
                <a:solidFill>
                  <a:srgbClr val="FF0000"/>
                </a:solidFill>
                <a:latin typeface="Georgia" pitchFamily="18" charset="0"/>
              </a:rPr>
              <a:t>Nuevo)</a:t>
            </a:r>
            <a:r>
              <a:rPr lang="es-PE" sz="1100" dirty="0">
                <a:latin typeface="Georgia" pitchFamily="18" charset="0"/>
              </a:rPr>
              <a:t>:</a:t>
            </a:r>
            <a:endParaRPr lang="es-PE" sz="1100" dirty="0" smtClean="0">
              <a:latin typeface="Georgia" pitchFamily="18" charset="0"/>
            </a:endParaRPr>
          </a:p>
          <a:p>
            <a:pPr marL="176213" indent="-176213">
              <a:spcAft>
                <a:spcPts val="900"/>
              </a:spcAft>
              <a:buFont typeface="Wingdings" panose="05000000000000000000" pitchFamily="2" charset="2"/>
              <a:buChar char="ü"/>
            </a:pPr>
            <a:r>
              <a:rPr lang="es-PE" sz="1100" dirty="0" smtClean="0">
                <a:latin typeface="Georgia" pitchFamily="18" charset="0"/>
              </a:rPr>
              <a:t>Libro Inv. y Balances</a:t>
            </a:r>
          </a:p>
          <a:p>
            <a:pPr marL="176213" indent="-176213">
              <a:spcAft>
                <a:spcPts val="900"/>
              </a:spcAft>
              <a:buFont typeface="Wingdings" panose="05000000000000000000" pitchFamily="2" charset="2"/>
              <a:buChar char="ü"/>
            </a:pPr>
            <a:r>
              <a:rPr lang="es-PE" sz="1100" dirty="0" smtClean="0">
                <a:latin typeface="Georgia" pitchFamily="18" charset="0"/>
              </a:rPr>
              <a:t>Registro de costos</a:t>
            </a:r>
          </a:p>
          <a:p>
            <a:pPr marL="176213" indent="-176213">
              <a:spcAft>
                <a:spcPts val="900"/>
              </a:spcAft>
              <a:buFont typeface="Wingdings" panose="05000000000000000000" pitchFamily="2" charset="2"/>
              <a:buChar char="ü"/>
            </a:pPr>
            <a:r>
              <a:rPr lang="es-PE" sz="1100" dirty="0" smtClean="0">
                <a:latin typeface="Georgia" pitchFamily="18" charset="0"/>
              </a:rPr>
              <a:t>Registro de activos fijos</a:t>
            </a:r>
          </a:p>
        </p:txBody>
      </p:sp>
      <p:sp>
        <p:nvSpPr>
          <p:cNvPr id="83" name="TextBox 82"/>
          <p:cNvSpPr txBox="1"/>
          <p:nvPr/>
        </p:nvSpPr>
        <p:spPr>
          <a:xfrm>
            <a:off x="4766617" y="2394797"/>
            <a:ext cx="1698957" cy="1023269"/>
          </a:xfrm>
          <a:prstGeom prst="rect">
            <a:avLst/>
          </a:prstGeom>
          <a:noFill/>
        </p:spPr>
        <p:txBody>
          <a:bodyPr wrap="square" lIns="0" tIns="0" rIns="0" bIns="0" rtlCol="0">
            <a:noAutofit/>
          </a:bodyPr>
          <a:lstStyle/>
          <a:p>
            <a:pPr>
              <a:spcAft>
                <a:spcPts val="900"/>
              </a:spcAft>
            </a:pPr>
            <a:r>
              <a:rPr lang="es-PE" sz="1100" dirty="0" smtClean="0">
                <a:latin typeface="Georgia" pitchFamily="18" charset="0"/>
              </a:rPr>
              <a:t>Mensual </a:t>
            </a:r>
            <a:r>
              <a:rPr lang="es-PE" sz="1100" dirty="0" smtClean="0">
                <a:solidFill>
                  <a:srgbClr val="FF0000"/>
                </a:solidFill>
                <a:latin typeface="Georgia" pitchFamily="18" charset="0"/>
              </a:rPr>
              <a:t>(Nuevo)</a:t>
            </a:r>
            <a:r>
              <a:rPr lang="es-PE" sz="1100" dirty="0" smtClean="0">
                <a:latin typeface="Georgia" pitchFamily="18" charset="0"/>
              </a:rPr>
              <a:t>:</a:t>
            </a:r>
          </a:p>
          <a:p>
            <a:pPr marL="176213" indent="-176213">
              <a:spcAft>
                <a:spcPts val="900"/>
              </a:spcAft>
              <a:buFont typeface="Wingdings" panose="05000000000000000000" pitchFamily="2" charset="2"/>
              <a:buChar char="ü"/>
            </a:pPr>
            <a:r>
              <a:rPr lang="es-PE" sz="1100" dirty="0" smtClean="0">
                <a:latin typeface="Georgia" pitchFamily="18" charset="0"/>
              </a:rPr>
              <a:t>Registro consignaciones</a:t>
            </a:r>
          </a:p>
          <a:p>
            <a:pPr>
              <a:spcAft>
                <a:spcPts val="900"/>
              </a:spcAft>
            </a:pPr>
            <a:r>
              <a:rPr lang="es-PE" sz="1100" dirty="0" smtClean="0">
                <a:latin typeface="Georgia" pitchFamily="18" charset="0"/>
              </a:rPr>
              <a:t>Semestral </a:t>
            </a:r>
            <a:r>
              <a:rPr lang="es-PE" sz="1100" dirty="0" smtClean="0">
                <a:solidFill>
                  <a:srgbClr val="FF0000"/>
                </a:solidFill>
                <a:latin typeface="Georgia" pitchFamily="18" charset="0"/>
              </a:rPr>
              <a:t>(</a:t>
            </a:r>
            <a:r>
              <a:rPr lang="es-PE" sz="1100" dirty="0">
                <a:solidFill>
                  <a:srgbClr val="FF0000"/>
                </a:solidFill>
                <a:latin typeface="Georgia" pitchFamily="18" charset="0"/>
              </a:rPr>
              <a:t>Nuevo)</a:t>
            </a:r>
            <a:r>
              <a:rPr lang="es-PE" sz="1100" dirty="0" smtClean="0">
                <a:latin typeface="Georgia" pitchFamily="18" charset="0"/>
              </a:rPr>
              <a:t>:</a:t>
            </a:r>
            <a:endParaRPr lang="es-PE" sz="1100" dirty="0">
              <a:latin typeface="Georgia" pitchFamily="18" charset="0"/>
            </a:endParaRPr>
          </a:p>
          <a:p>
            <a:pPr marL="176213" indent="-176213">
              <a:spcAft>
                <a:spcPts val="900"/>
              </a:spcAft>
              <a:buFont typeface="Wingdings" panose="05000000000000000000" pitchFamily="2" charset="2"/>
              <a:buChar char="ü"/>
            </a:pPr>
            <a:r>
              <a:rPr lang="es-PE" sz="1100" dirty="0">
                <a:latin typeface="Georgia" pitchFamily="18" charset="0"/>
              </a:rPr>
              <a:t>Inv</a:t>
            </a:r>
            <a:r>
              <a:rPr lang="es-PE" sz="1100" dirty="0" smtClean="0">
                <a:latin typeface="Georgia" pitchFamily="18" charset="0"/>
              </a:rPr>
              <a:t>. Perm. Valorizado</a:t>
            </a:r>
            <a:endParaRPr lang="es-PE" sz="1100" dirty="0">
              <a:latin typeface="Georgia" pitchFamily="18" charset="0"/>
            </a:endParaRPr>
          </a:p>
        </p:txBody>
      </p:sp>
      <p:sp>
        <p:nvSpPr>
          <p:cNvPr id="87" name="TextBox 86"/>
          <p:cNvSpPr txBox="1"/>
          <p:nvPr/>
        </p:nvSpPr>
        <p:spPr>
          <a:xfrm>
            <a:off x="3059832" y="2392946"/>
            <a:ext cx="1540960" cy="1036054"/>
          </a:xfrm>
          <a:prstGeom prst="rect">
            <a:avLst/>
          </a:prstGeom>
          <a:noFill/>
        </p:spPr>
        <p:txBody>
          <a:bodyPr wrap="square" lIns="0" tIns="0" rIns="0" bIns="0" rtlCol="0">
            <a:noAutofit/>
          </a:bodyPr>
          <a:lstStyle/>
          <a:p>
            <a:pPr>
              <a:spcAft>
                <a:spcPts val="900"/>
              </a:spcAft>
            </a:pPr>
            <a:r>
              <a:rPr lang="es-PE" sz="1100" dirty="0" smtClean="0">
                <a:latin typeface="Georgia" pitchFamily="18" charset="0"/>
              </a:rPr>
              <a:t>Mensual:</a:t>
            </a:r>
          </a:p>
          <a:p>
            <a:pPr marL="176213" indent="-176213">
              <a:spcAft>
                <a:spcPts val="900"/>
              </a:spcAft>
              <a:buFont typeface="Wingdings" panose="05000000000000000000" pitchFamily="2" charset="2"/>
              <a:buChar char="ü"/>
            </a:pPr>
            <a:r>
              <a:rPr lang="es-PE" sz="1100" dirty="0" smtClean="0">
                <a:latin typeface="Georgia" pitchFamily="18" charset="0"/>
              </a:rPr>
              <a:t>Registro de compras</a:t>
            </a:r>
          </a:p>
          <a:p>
            <a:pPr marL="176213" indent="-176213">
              <a:spcAft>
                <a:spcPts val="900"/>
              </a:spcAft>
              <a:buFont typeface="Wingdings" panose="05000000000000000000" pitchFamily="2" charset="2"/>
              <a:buChar char="ü"/>
            </a:pPr>
            <a:r>
              <a:rPr lang="es-PE" sz="1100" dirty="0" smtClean="0">
                <a:latin typeface="Georgia" pitchFamily="18" charset="0"/>
              </a:rPr>
              <a:t>Registro de ventas</a:t>
            </a:r>
          </a:p>
          <a:p>
            <a:pPr marL="176213" indent="-176213">
              <a:spcAft>
                <a:spcPts val="900"/>
              </a:spcAft>
              <a:buFont typeface="Wingdings" panose="05000000000000000000" pitchFamily="2" charset="2"/>
              <a:buChar char="ü"/>
            </a:pPr>
            <a:r>
              <a:rPr lang="es-PE" sz="1100" dirty="0" smtClean="0">
                <a:latin typeface="Georgia" pitchFamily="18" charset="0"/>
              </a:rPr>
              <a:t>Libro diario</a:t>
            </a:r>
          </a:p>
          <a:p>
            <a:pPr marL="176213" indent="-176213">
              <a:spcAft>
                <a:spcPts val="900"/>
              </a:spcAft>
              <a:buFont typeface="Wingdings" panose="05000000000000000000" pitchFamily="2" charset="2"/>
              <a:buChar char="ü"/>
            </a:pPr>
            <a:r>
              <a:rPr lang="es-PE" sz="1100" dirty="0" smtClean="0">
                <a:latin typeface="Georgia" pitchFamily="18" charset="0"/>
              </a:rPr>
              <a:t>Libro Mayor</a:t>
            </a:r>
          </a:p>
        </p:txBody>
      </p:sp>
    </p:spTree>
    <p:extLst>
      <p:ext uri="{BB962C8B-B14F-4D97-AF65-F5344CB8AC3E}">
        <p14:creationId xmlns:p14="http://schemas.microsoft.com/office/powerpoint/2010/main" val="182308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6" grpId="0"/>
      <p:bldP spid="77" grpId="0"/>
      <p:bldP spid="78" grpId="0"/>
      <p:bldP spid="82" grpId="0"/>
      <p:bldP spid="83"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06016"/>
            <a:ext cx="8077200" cy="1066800"/>
          </a:xfrm>
        </p:spPr>
        <p:txBody>
          <a:bodyPr/>
          <a:lstStyle/>
          <a:p>
            <a:r>
              <a:rPr lang="es-PE" dirty="0" smtClean="0"/>
              <a:t>Novedades de la versión 5.0 del Programa de Libros Electrónicos (PLE)</a:t>
            </a:r>
            <a:endParaRPr lang="es-PE" i="1" dirty="0"/>
          </a:p>
        </p:txBody>
      </p:sp>
      <p:sp>
        <p:nvSpPr>
          <p:cNvPr id="8" name="TextBox 7"/>
          <p:cNvSpPr txBox="1"/>
          <p:nvPr/>
        </p:nvSpPr>
        <p:spPr>
          <a:xfrm>
            <a:off x="7158136" y="2971800"/>
            <a:ext cx="1518320" cy="3200400"/>
          </a:xfrm>
          <a:prstGeom prst="rect">
            <a:avLst/>
          </a:prstGeom>
          <a:noFill/>
        </p:spPr>
        <p:txBody>
          <a:bodyPr wrap="none" lIns="0" tIns="0" rIns="0" bIns="0" rtlCol="0" anchor="b" anchorCtr="0">
            <a:noAutofit/>
          </a:bodyPr>
          <a:lstStyle/>
          <a:p>
            <a:pPr>
              <a:lnSpc>
                <a:spcPts val="20000"/>
              </a:lnSpc>
            </a:pPr>
            <a:r>
              <a:rPr lang="es-PE" sz="24000" b="1" i="1" dirty="0" smtClean="0">
                <a:solidFill>
                  <a:schemeClr val="bg1"/>
                </a:solidFill>
                <a:latin typeface="Georgia" pitchFamily="18" charset="0"/>
              </a:rPr>
              <a:t>5</a:t>
            </a:r>
          </a:p>
        </p:txBody>
      </p:sp>
    </p:spTree>
    <p:extLst>
      <p:ext uri="{BB962C8B-B14F-4D97-AF65-F5344CB8AC3E}">
        <p14:creationId xmlns:p14="http://schemas.microsoft.com/office/powerpoint/2010/main" val="40851125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endParaRPr lang="es-PE" dirty="0"/>
          </a:p>
        </p:txBody>
      </p:sp>
      <p:sp>
        <p:nvSpPr>
          <p:cNvPr id="4" name="Footer Placeholder 3"/>
          <p:cNvSpPr>
            <a:spLocks noGrp="1"/>
          </p:cNvSpPr>
          <p:nvPr>
            <p:ph type="ftr" sz="quarter" idx="3"/>
          </p:nvPr>
        </p:nvSpPr>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13</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sp>
        <p:nvSpPr>
          <p:cNvPr id="288" name="Rectangle 9"/>
          <p:cNvSpPr>
            <a:spLocks noChangeArrowheads="1"/>
          </p:cNvSpPr>
          <p:nvPr>
            <p:custDataLst>
              <p:tags r:id="rId1"/>
            </p:custDataLst>
          </p:nvPr>
        </p:nvSpPr>
        <p:spPr bwMode="auto">
          <a:xfrm>
            <a:off x="617564" y="3419485"/>
            <a:ext cx="1419149" cy="532181"/>
          </a:xfrm>
          <a:prstGeom prst="rect">
            <a:avLst/>
          </a:prstGeom>
          <a:solidFill>
            <a:schemeClr val="accent1"/>
          </a:solidFill>
          <a:ln w="19050">
            <a:noFill/>
            <a:miter lim="800000"/>
            <a:headEnd/>
            <a:tailEnd/>
          </a:ln>
        </p:spPr>
        <p:txBody>
          <a:bodyPr lIns="45720" tIns="27432" rIns="45720" bIns="27432" anchor="ctr" anchorCtr="1"/>
          <a:lstStyle/>
          <a:p>
            <a:pPr algn="l">
              <a:buClr>
                <a:schemeClr val="tx1"/>
              </a:buClr>
            </a:pPr>
            <a:r>
              <a:rPr lang="es-PE" sz="1400" b="0" dirty="0" smtClean="0">
                <a:solidFill>
                  <a:schemeClr val="bg1"/>
                </a:solidFill>
                <a:latin typeface="+mj-lt"/>
              </a:rPr>
              <a:t>Novedades</a:t>
            </a:r>
            <a:endParaRPr lang="es-PE" sz="1400" b="0" dirty="0">
              <a:solidFill>
                <a:schemeClr val="bg1"/>
              </a:solidFill>
              <a:latin typeface="+mj-lt"/>
            </a:endParaRPr>
          </a:p>
        </p:txBody>
      </p:sp>
      <p:sp>
        <p:nvSpPr>
          <p:cNvPr id="292" name="Rectangle 14"/>
          <p:cNvSpPr>
            <a:spLocks noChangeArrowheads="1"/>
          </p:cNvSpPr>
          <p:nvPr>
            <p:custDataLst>
              <p:tags r:id="rId2"/>
            </p:custDataLst>
          </p:nvPr>
        </p:nvSpPr>
        <p:spPr bwMode="auto">
          <a:xfrm>
            <a:off x="4886403" y="1762760"/>
            <a:ext cx="1917845" cy="730213"/>
          </a:xfrm>
          <a:prstGeom prst="rect">
            <a:avLst/>
          </a:prstGeom>
          <a:solidFill>
            <a:schemeClr val="bg1"/>
          </a:solidFill>
          <a:ln w="19050">
            <a:noFill/>
            <a:miter lim="800000"/>
            <a:headEnd/>
            <a:tailEnd/>
          </a:ln>
        </p:spPr>
        <p:txBody>
          <a:bodyPr lIns="45720" tIns="27432" rIns="45720" bIns="27432" anchor="ctr" anchorCtr="1"/>
          <a:lstStyle/>
          <a:p>
            <a:pPr>
              <a:buClr>
                <a:schemeClr val="tx1"/>
              </a:buClr>
            </a:pPr>
            <a:r>
              <a:rPr lang="es-PE" sz="1200" b="1" dirty="0" smtClean="0">
                <a:latin typeface="+mj-lt"/>
              </a:rPr>
              <a:t>A. Nuevos formatos</a:t>
            </a:r>
            <a:endParaRPr lang="es-PE" sz="1200" b="1" dirty="0">
              <a:latin typeface="+mj-lt"/>
            </a:endParaRPr>
          </a:p>
        </p:txBody>
      </p:sp>
      <p:sp>
        <p:nvSpPr>
          <p:cNvPr id="293" name="Rectangle 14"/>
          <p:cNvSpPr>
            <a:spLocks noChangeArrowheads="1"/>
          </p:cNvSpPr>
          <p:nvPr>
            <p:custDataLst>
              <p:tags r:id="rId3"/>
            </p:custDataLst>
          </p:nvPr>
        </p:nvSpPr>
        <p:spPr bwMode="auto">
          <a:xfrm>
            <a:off x="4923557" y="4980416"/>
            <a:ext cx="1736591" cy="388165"/>
          </a:xfrm>
          <a:prstGeom prst="rect">
            <a:avLst/>
          </a:prstGeom>
          <a:solidFill>
            <a:schemeClr val="bg1"/>
          </a:solidFill>
          <a:ln w="19050">
            <a:noFill/>
            <a:miter lim="800000"/>
            <a:headEnd/>
            <a:tailEnd/>
          </a:ln>
        </p:spPr>
        <p:txBody>
          <a:bodyPr lIns="45720" tIns="27432" rIns="45720" bIns="27432" anchor="ctr" anchorCtr="1"/>
          <a:lstStyle/>
          <a:p>
            <a:pPr algn="l">
              <a:buClr>
                <a:schemeClr val="tx1"/>
              </a:buClr>
            </a:pPr>
            <a:r>
              <a:rPr lang="es-PE" sz="1200" b="1" dirty="0" smtClean="0">
                <a:latin typeface="+mj-lt"/>
              </a:rPr>
              <a:t>D. Nuevas tablas</a:t>
            </a:r>
            <a:endParaRPr lang="es-PE" sz="1200" b="1" dirty="0">
              <a:latin typeface="+mj-lt"/>
            </a:endParaRPr>
          </a:p>
        </p:txBody>
      </p:sp>
      <p:sp>
        <p:nvSpPr>
          <p:cNvPr id="294" name="Rectangle 14"/>
          <p:cNvSpPr>
            <a:spLocks noChangeArrowheads="1"/>
          </p:cNvSpPr>
          <p:nvPr>
            <p:custDataLst>
              <p:tags r:id="rId4"/>
            </p:custDataLst>
          </p:nvPr>
        </p:nvSpPr>
        <p:spPr bwMode="auto">
          <a:xfrm>
            <a:off x="4995565" y="3860605"/>
            <a:ext cx="2528763" cy="388165"/>
          </a:xfrm>
          <a:prstGeom prst="rect">
            <a:avLst/>
          </a:prstGeom>
          <a:solidFill>
            <a:schemeClr val="bg1"/>
          </a:solidFill>
          <a:ln w="19050">
            <a:noFill/>
            <a:miter lim="800000"/>
            <a:headEnd/>
            <a:tailEnd/>
          </a:ln>
        </p:spPr>
        <p:txBody>
          <a:bodyPr lIns="45720" tIns="27432" rIns="45720" bIns="27432" anchor="ctr" anchorCtr="1"/>
          <a:lstStyle/>
          <a:p>
            <a:pPr>
              <a:buClr>
                <a:schemeClr val="tx1"/>
              </a:buClr>
            </a:pPr>
            <a:r>
              <a:rPr lang="es-PE" sz="1200" b="1" dirty="0">
                <a:latin typeface="+mj-lt"/>
              </a:rPr>
              <a:t>C. Nuevos campos obligatorios</a:t>
            </a:r>
            <a:endParaRPr lang="es-PE" sz="1200" b="1" dirty="0">
              <a:latin typeface="+mj-lt"/>
            </a:endParaRPr>
          </a:p>
        </p:txBody>
      </p:sp>
      <p:sp>
        <p:nvSpPr>
          <p:cNvPr id="295" name="Rectangle 14"/>
          <p:cNvSpPr>
            <a:spLocks noChangeArrowheads="1"/>
          </p:cNvSpPr>
          <p:nvPr>
            <p:custDataLst>
              <p:tags r:id="rId5"/>
            </p:custDataLst>
          </p:nvPr>
        </p:nvSpPr>
        <p:spPr bwMode="auto">
          <a:xfrm>
            <a:off x="4923557" y="3116142"/>
            <a:ext cx="1736591" cy="388165"/>
          </a:xfrm>
          <a:prstGeom prst="rect">
            <a:avLst/>
          </a:prstGeom>
          <a:solidFill>
            <a:schemeClr val="bg1"/>
          </a:solidFill>
          <a:ln w="19050">
            <a:noFill/>
            <a:miter lim="800000"/>
            <a:headEnd/>
            <a:tailEnd/>
          </a:ln>
        </p:spPr>
        <p:txBody>
          <a:bodyPr lIns="45720" tIns="27432" rIns="45720" bIns="27432" anchor="ctr" anchorCtr="1"/>
          <a:lstStyle/>
          <a:p>
            <a:pPr>
              <a:buClr>
                <a:schemeClr val="tx1"/>
              </a:buClr>
            </a:pPr>
            <a:r>
              <a:rPr lang="es-PE" sz="1200" b="1" dirty="0">
                <a:latin typeface="+mj-lt"/>
              </a:rPr>
              <a:t>B. Nuevos campos</a:t>
            </a:r>
            <a:endParaRPr lang="es-PE" sz="1200" b="1" dirty="0">
              <a:latin typeface="+mj-lt"/>
            </a:endParaRPr>
          </a:p>
        </p:txBody>
      </p:sp>
      <p:cxnSp>
        <p:nvCxnSpPr>
          <p:cNvPr id="296" name="AutoShape 4"/>
          <p:cNvCxnSpPr>
            <a:cxnSpLocks noChangeShapeType="1"/>
            <a:stCxn id="300" idx="1"/>
            <a:endCxn id="288" idx="3"/>
          </p:cNvCxnSpPr>
          <p:nvPr/>
        </p:nvCxnSpPr>
        <p:spPr bwMode="auto">
          <a:xfrm rot="10800000">
            <a:off x="2036713" y="3685576"/>
            <a:ext cx="784367" cy="1493412"/>
          </a:xfrm>
          <a:prstGeom prst="bentConnector3">
            <a:avLst>
              <a:gd name="adj1" fmla="val 50000"/>
            </a:avLst>
          </a:prstGeom>
          <a:noFill/>
          <a:ln w="12700">
            <a:solidFill>
              <a:schemeClr val="tx1"/>
            </a:solidFill>
            <a:miter lim="800000"/>
            <a:headEnd/>
            <a:tailEnd/>
          </a:ln>
        </p:spPr>
      </p:cxnSp>
      <p:cxnSp>
        <p:nvCxnSpPr>
          <p:cNvPr id="297" name="AutoShape 5"/>
          <p:cNvCxnSpPr>
            <a:cxnSpLocks noChangeShapeType="1"/>
            <a:stCxn id="301" idx="1"/>
            <a:endCxn id="288" idx="3"/>
          </p:cNvCxnSpPr>
          <p:nvPr/>
        </p:nvCxnSpPr>
        <p:spPr bwMode="auto">
          <a:xfrm flipH="1">
            <a:off x="2036713" y="3685576"/>
            <a:ext cx="784367" cy="0"/>
          </a:xfrm>
          <a:prstGeom prst="straightConnector1">
            <a:avLst/>
          </a:prstGeom>
          <a:noFill/>
          <a:ln w="12700">
            <a:solidFill>
              <a:schemeClr val="tx1"/>
            </a:solidFill>
            <a:round/>
            <a:headEnd/>
            <a:tailEnd/>
          </a:ln>
        </p:spPr>
      </p:cxnSp>
      <p:cxnSp>
        <p:nvCxnSpPr>
          <p:cNvPr id="298" name="AutoShape 6"/>
          <p:cNvCxnSpPr>
            <a:cxnSpLocks noChangeShapeType="1"/>
            <a:stCxn id="288" idx="3"/>
            <a:endCxn id="299" idx="1"/>
          </p:cNvCxnSpPr>
          <p:nvPr/>
        </p:nvCxnSpPr>
        <p:spPr bwMode="auto">
          <a:xfrm flipV="1">
            <a:off x="2036713" y="2182922"/>
            <a:ext cx="784367" cy="1502653"/>
          </a:xfrm>
          <a:prstGeom prst="bentConnector3">
            <a:avLst>
              <a:gd name="adj1" fmla="val 50000"/>
            </a:avLst>
          </a:prstGeom>
          <a:noFill/>
          <a:ln w="12700">
            <a:solidFill>
              <a:schemeClr val="tx1"/>
            </a:solidFill>
            <a:miter lim="800000"/>
            <a:headEnd/>
            <a:tailEnd/>
          </a:ln>
        </p:spPr>
      </p:cxnSp>
      <p:sp>
        <p:nvSpPr>
          <p:cNvPr id="299" name="Rectangle 14"/>
          <p:cNvSpPr>
            <a:spLocks noChangeArrowheads="1"/>
          </p:cNvSpPr>
          <p:nvPr>
            <p:custDataLst>
              <p:tags r:id="rId6"/>
            </p:custDataLst>
          </p:nvPr>
        </p:nvSpPr>
        <p:spPr bwMode="auto">
          <a:xfrm>
            <a:off x="2821080" y="1916832"/>
            <a:ext cx="1419149" cy="532181"/>
          </a:xfrm>
          <a:prstGeom prst="rect">
            <a:avLst/>
          </a:prstGeom>
          <a:solidFill>
            <a:schemeClr val="tx2">
              <a:lumMod val="60000"/>
              <a:lumOff val="40000"/>
            </a:schemeClr>
          </a:solidFill>
          <a:ln w="19050">
            <a:noFill/>
            <a:miter lim="800000"/>
            <a:headEnd/>
            <a:tailEnd/>
          </a:ln>
        </p:spPr>
        <p:txBody>
          <a:bodyPr lIns="45720" tIns="27432" rIns="45720" bIns="27432" anchor="ctr" anchorCtr="1"/>
          <a:lstStyle/>
          <a:p>
            <a:pPr algn="l">
              <a:buClr>
                <a:schemeClr val="tx1"/>
              </a:buClr>
            </a:pPr>
            <a:r>
              <a:rPr lang="es-PE" sz="1400" b="0" dirty="0" smtClean="0">
                <a:latin typeface="+mj-lt"/>
              </a:rPr>
              <a:t>Formatos</a:t>
            </a:r>
            <a:endParaRPr lang="es-PE" sz="1400" b="0" dirty="0">
              <a:latin typeface="+mj-lt"/>
            </a:endParaRPr>
          </a:p>
        </p:txBody>
      </p:sp>
      <p:sp>
        <p:nvSpPr>
          <p:cNvPr id="300" name="Rectangle 20"/>
          <p:cNvSpPr>
            <a:spLocks noChangeArrowheads="1"/>
          </p:cNvSpPr>
          <p:nvPr>
            <p:custDataLst>
              <p:tags r:id="rId7"/>
            </p:custDataLst>
          </p:nvPr>
        </p:nvSpPr>
        <p:spPr bwMode="auto">
          <a:xfrm>
            <a:off x="2821080" y="4912897"/>
            <a:ext cx="1419149" cy="532181"/>
          </a:xfrm>
          <a:prstGeom prst="rect">
            <a:avLst/>
          </a:prstGeom>
          <a:solidFill>
            <a:schemeClr val="tx2">
              <a:lumMod val="60000"/>
              <a:lumOff val="40000"/>
            </a:schemeClr>
          </a:solidFill>
          <a:ln w="19050">
            <a:noFill/>
            <a:miter lim="800000"/>
            <a:headEnd/>
            <a:tailEnd/>
          </a:ln>
        </p:spPr>
        <p:txBody>
          <a:bodyPr lIns="45720" tIns="27432" rIns="45720" bIns="27432" anchor="ctr" anchorCtr="1"/>
          <a:lstStyle/>
          <a:p>
            <a:pPr algn="l">
              <a:buClr>
                <a:schemeClr val="tx1"/>
              </a:buClr>
            </a:pPr>
            <a:r>
              <a:rPr lang="es-PE" sz="1400" b="0" dirty="0" smtClean="0">
                <a:latin typeface="+mj-lt"/>
              </a:rPr>
              <a:t>Tablas</a:t>
            </a:r>
            <a:endParaRPr lang="es-PE" sz="1400" b="0" dirty="0">
              <a:latin typeface="+mj-lt"/>
            </a:endParaRPr>
          </a:p>
        </p:txBody>
      </p:sp>
      <p:sp>
        <p:nvSpPr>
          <p:cNvPr id="301" name="Rectangle 26"/>
          <p:cNvSpPr>
            <a:spLocks noChangeArrowheads="1"/>
          </p:cNvSpPr>
          <p:nvPr>
            <p:custDataLst>
              <p:tags r:id="rId8"/>
            </p:custDataLst>
          </p:nvPr>
        </p:nvSpPr>
        <p:spPr bwMode="auto">
          <a:xfrm>
            <a:off x="2821080" y="3419485"/>
            <a:ext cx="1419149" cy="532181"/>
          </a:xfrm>
          <a:prstGeom prst="rect">
            <a:avLst/>
          </a:prstGeom>
          <a:solidFill>
            <a:schemeClr val="tx2">
              <a:lumMod val="60000"/>
              <a:lumOff val="40000"/>
            </a:schemeClr>
          </a:solidFill>
          <a:ln w="19050">
            <a:noFill/>
            <a:miter lim="800000"/>
            <a:headEnd/>
            <a:tailEnd/>
          </a:ln>
        </p:spPr>
        <p:txBody>
          <a:bodyPr lIns="45720" tIns="27432" rIns="45720" bIns="27432" anchor="ctr" anchorCtr="1"/>
          <a:lstStyle/>
          <a:p>
            <a:pPr algn="l">
              <a:buClr>
                <a:schemeClr val="tx1"/>
              </a:buClr>
            </a:pPr>
            <a:r>
              <a:rPr lang="es-PE" sz="1400" b="0" dirty="0" smtClean="0">
                <a:latin typeface="+mj-lt"/>
              </a:rPr>
              <a:t>Campos</a:t>
            </a:r>
            <a:endParaRPr lang="es-PE" sz="1400" b="0" dirty="0">
              <a:latin typeface="+mj-lt"/>
            </a:endParaRPr>
          </a:p>
        </p:txBody>
      </p:sp>
      <p:pic>
        <p:nvPicPr>
          <p:cNvPr id="3" name="Picture 2"/>
          <p:cNvPicPr>
            <a:picLocks noChangeAspect="1"/>
          </p:cNvPicPr>
          <p:nvPr/>
        </p:nvPicPr>
        <p:blipFill>
          <a:blip r:embed="rId11"/>
          <a:stretch>
            <a:fillRect/>
          </a:stretch>
        </p:blipFill>
        <p:spPr>
          <a:xfrm>
            <a:off x="6776049" y="4833216"/>
            <a:ext cx="540000" cy="540000"/>
          </a:xfrm>
          <a:prstGeom prst="rect">
            <a:avLst/>
          </a:prstGeom>
        </p:spPr>
      </p:pic>
      <p:pic>
        <p:nvPicPr>
          <p:cNvPr id="27" name="Picture 26"/>
          <p:cNvPicPr>
            <a:picLocks noChangeAspect="1"/>
          </p:cNvPicPr>
          <p:nvPr/>
        </p:nvPicPr>
        <p:blipFill rotWithShape="1">
          <a:blip r:embed="rId12"/>
          <a:srcRect r="78361" b="69013"/>
          <a:stretch/>
        </p:blipFill>
        <p:spPr>
          <a:xfrm>
            <a:off x="6660148" y="1828133"/>
            <a:ext cx="488285" cy="540000"/>
          </a:xfrm>
          <a:prstGeom prst="rect">
            <a:avLst/>
          </a:prstGeom>
        </p:spPr>
      </p:pic>
      <p:pic>
        <p:nvPicPr>
          <p:cNvPr id="28" name="Picture 27"/>
          <p:cNvPicPr>
            <a:picLocks noChangeAspect="1"/>
          </p:cNvPicPr>
          <p:nvPr/>
        </p:nvPicPr>
        <p:blipFill rotWithShape="1">
          <a:blip r:embed="rId12"/>
          <a:srcRect r="78361" b="69013"/>
          <a:stretch/>
        </p:blipFill>
        <p:spPr>
          <a:xfrm>
            <a:off x="7206279" y="1828133"/>
            <a:ext cx="488285" cy="540000"/>
          </a:xfrm>
          <a:prstGeom prst="rect">
            <a:avLst/>
          </a:prstGeom>
        </p:spPr>
      </p:pic>
      <p:pic>
        <p:nvPicPr>
          <p:cNvPr id="29" name="Picture 28"/>
          <p:cNvPicPr>
            <a:picLocks noChangeAspect="1"/>
          </p:cNvPicPr>
          <p:nvPr/>
        </p:nvPicPr>
        <p:blipFill rotWithShape="1">
          <a:blip r:embed="rId12"/>
          <a:srcRect r="78361" b="69013"/>
          <a:stretch/>
        </p:blipFill>
        <p:spPr>
          <a:xfrm>
            <a:off x="7715631" y="1828133"/>
            <a:ext cx="488285" cy="540000"/>
          </a:xfrm>
          <a:prstGeom prst="rect">
            <a:avLst/>
          </a:prstGeom>
        </p:spPr>
      </p:pic>
      <p:pic>
        <p:nvPicPr>
          <p:cNvPr id="11" name="Picture 10"/>
          <p:cNvPicPr>
            <a:picLocks noChangeAspect="1"/>
          </p:cNvPicPr>
          <p:nvPr/>
        </p:nvPicPr>
        <p:blipFill>
          <a:blip r:embed="rId13"/>
          <a:stretch>
            <a:fillRect/>
          </a:stretch>
        </p:blipFill>
        <p:spPr>
          <a:xfrm>
            <a:off x="6692805" y="2946739"/>
            <a:ext cx="540000" cy="540000"/>
          </a:xfrm>
          <a:prstGeom prst="rect">
            <a:avLst/>
          </a:prstGeom>
        </p:spPr>
      </p:pic>
      <p:pic>
        <p:nvPicPr>
          <p:cNvPr id="35" name="Picture 34"/>
          <p:cNvPicPr>
            <a:picLocks noChangeAspect="1"/>
          </p:cNvPicPr>
          <p:nvPr/>
        </p:nvPicPr>
        <p:blipFill>
          <a:blip r:embed="rId13"/>
          <a:stretch>
            <a:fillRect/>
          </a:stretch>
        </p:blipFill>
        <p:spPr>
          <a:xfrm>
            <a:off x="7247976" y="2930652"/>
            <a:ext cx="540000" cy="540000"/>
          </a:xfrm>
          <a:prstGeom prst="rect">
            <a:avLst/>
          </a:prstGeom>
        </p:spPr>
      </p:pic>
      <p:pic>
        <p:nvPicPr>
          <p:cNvPr id="36" name="Picture 35"/>
          <p:cNvPicPr>
            <a:picLocks noChangeAspect="1"/>
          </p:cNvPicPr>
          <p:nvPr/>
        </p:nvPicPr>
        <p:blipFill>
          <a:blip r:embed="rId13"/>
          <a:stretch>
            <a:fillRect/>
          </a:stretch>
        </p:blipFill>
        <p:spPr>
          <a:xfrm>
            <a:off x="7803147" y="2918942"/>
            <a:ext cx="540000" cy="540000"/>
          </a:xfrm>
          <a:prstGeom prst="rect">
            <a:avLst/>
          </a:prstGeom>
        </p:spPr>
      </p:pic>
      <p:pic>
        <p:nvPicPr>
          <p:cNvPr id="37" name="Picture 36"/>
          <p:cNvPicPr>
            <a:picLocks noChangeAspect="1"/>
          </p:cNvPicPr>
          <p:nvPr/>
        </p:nvPicPr>
        <p:blipFill>
          <a:blip r:embed="rId11"/>
          <a:stretch>
            <a:fillRect/>
          </a:stretch>
        </p:blipFill>
        <p:spPr>
          <a:xfrm>
            <a:off x="7303808" y="4815924"/>
            <a:ext cx="540000" cy="540000"/>
          </a:xfrm>
          <a:prstGeom prst="rect">
            <a:avLst/>
          </a:prstGeom>
        </p:spPr>
      </p:pic>
      <p:pic>
        <p:nvPicPr>
          <p:cNvPr id="12" name="Picture 11"/>
          <p:cNvPicPr>
            <a:picLocks noChangeAspect="1"/>
          </p:cNvPicPr>
          <p:nvPr/>
        </p:nvPicPr>
        <p:blipFill>
          <a:blip r:embed="rId14"/>
          <a:stretch>
            <a:fillRect/>
          </a:stretch>
        </p:blipFill>
        <p:spPr>
          <a:xfrm>
            <a:off x="7450421" y="3763171"/>
            <a:ext cx="644434" cy="540000"/>
          </a:xfrm>
          <a:prstGeom prst="rect">
            <a:avLst/>
          </a:prstGeom>
        </p:spPr>
      </p:pic>
      <p:sp>
        <p:nvSpPr>
          <p:cNvPr id="13" name="Right Arrow 12"/>
          <p:cNvSpPr/>
          <p:nvPr/>
        </p:nvSpPr>
        <p:spPr bwMode="ltGray">
          <a:xfrm>
            <a:off x="4355976" y="1988840"/>
            <a:ext cx="360040" cy="35088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PE" dirty="0" err="1" smtClean="0">
              <a:solidFill>
                <a:schemeClr val="bg1"/>
              </a:solidFill>
              <a:latin typeface="Georgia" pitchFamily="18" charset="0"/>
            </a:endParaRPr>
          </a:p>
        </p:txBody>
      </p:sp>
      <p:sp>
        <p:nvSpPr>
          <p:cNvPr id="40" name="Right Arrow 39"/>
          <p:cNvSpPr/>
          <p:nvPr/>
        </p:nvSpPr>
        <p:spPr bwMode="ltGray">
          <a:xfrm>
            <a:off x="4402927" y="3134452"/>
            <a:ext cx="360040" cy="35088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PE" dirty="0" err="1" smtClean="0">
              <a:solidFill>
                <a:schemeClr val="bg1"/>
              </a:solidFill>
              <a:latin typeface="Georgia" pitchFamily="18" charset="0"/>
            </a:endParaRPr>
          </a:p>
        </p:txBody>
      </p:sp>
      <p:sp>
        <p:nvSpPr>
          <p:cNvPr id="41" name="Right Arrow 40"/>
          <p:cNvSpPr/>
          <p:nvPr/>
        </p:nvSpPr>
        <p:spPr bwMode="ltGray">
          <a:xfrm>
            <a:off x="4391980" y="3882467"/>
            <a:ext cx="360040" cy="35088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PE" dirty="0" err="1" smtClean="0">
              <a:solidFill>
                <a:schemeClr val="bg1"/>
              </a:solidFill>
              <a:latin typeface="Georgia" pitchFamily="18" charset="0"/>
            </a:endParaRPr>
          </a:p>
        </p:txBody>
      </p:sp>
      <p:sp>
        <p:nvSpPr>
          <p:cNvPr id="42" name="Right Arrow 41"/>
          <p:cNvSpPr/>
          <p:nvPr/>
        </p:nvSpPr>
        <p:spPr bwMode="ltGray">
          <a:xfrm>
            <a:off x="4402927" y="5027390"/>
            <a:ext cx="360040" cy="35088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PE" dirty="0" err="1" smtClean="0">
              <a:solidFill>
                <a:schemeClr val="bg1"/>
              </a:solidFill>
              <a:latin typeface="Georgia" pitchFamily="18" charset="0"/>
            </a:endParaRPr>
          </a:p>
        </p:txBody>
      </p:sp>
    </p:spTree>
    <p:extLst>
      <p:ext uri="{BB962C8B-B14F-4D97-AF65-F5344CB8AC3E}">
        <p14:creationId xmlns:p14="http://schemas.microsoft.com/office/powerpoint/2010/main" val="4147169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r>
              <a:rPr lang="es-PE" i="0" dirty="0" smtClean="0">
                <a:solidFill>
                  <a:schemeClr val="bg1">
                    <a:lumMod val="50000"/>
                  </a:schemeClr>
                </a:solidFill>
              </a:rPr>
              <a:t>A. Nuevos formatos</a:t>
            </a:r>
            <a:endParaRPr lang="es-PE" i="0" dirty="0">
              <a:solidFill>
                <a:schemeClr val="bg1">
                  <a:lumMod val="50000"/>
                </a:schemeClr>
              </a:solidFill>
            </a:endParaRPr>
          </a:p>
        </p:txBody>
      </p:sp>
      <p:sp>
        <p:nvSpPr>
          <p:cNvPr id="4" name="Footer Placeholder 3"/>
          <p:cNvSpPr>
            <a:spLocks noGrp="1"/>
          </p:cNvSpPr>
          <p:nvPr>
            <p:ph type="ftr" sz="quarter" idx="3"/>
          </p:nvPr>
        </p:nvSpPr>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14</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sp>
        <p:nvSpPr>
          <p:cNvPr id="47" name="Rectangle 46"/>
          <p:cNvSpPr/>
          <p:nvPr/>
        </p:nvSpPr>
        <p:spPr>
          <a:xfrm>
            <a:off x="2733971" y="1816941"/>
            <a:ext cx="2918149" cy="387923"/>
          </a:xfrm>
          <a:prstGeom prst="rect">
            <a:avLst/>
          </a:prstGeom>
          <a:solidFill>
            <a:schemeClr val="accent1"/>
          </a:solidFill>
          <a:ln w="6350">
            <a:noFill/>
          </a:ln>
        </p:spPr>
        <p:txBody>
          <a:bodyPr vert="horz" wrap="square" lIns="80682" tIns="40341" rIns="80682" bIns="40341" rtlCol="0" anchor="ctr">
            <a:noAutofit/>
          </a:bodyPr>
          <a:lstStyle/>
          <a:p>
            <a:pPr algn="ctr"/>
            <a:r>
              <a:rPr lang="en-GB" sz="1000" b="1" dirty="0" err="1" smtClean="0">
                <a:solidFill>
                  <a:schemeClr val="bg1"/>
                </a:solidFill>
                <a:latin typeface="+mj-lt"/>
              </a:rPr>
              <a:t>Formato</a:t>
            </a:r>
            <a:endParaRPr lang="en-GB" sz="1000" b="1" dirty="0">
              <a:solidFill>
                <a:schemeClr val="bg1"/>
              </a:solidFill>
              <a:latin typeface="+mj-lt"/>
            </a:endParaRPr>
          </a:p>
        </p:txBody>
      </p:sp>
      <p:sp>
        <p:nvSpPr>
          <p:cNvPr id="49" name="Rectangle 48"/>
          <p:cNvSpPr/>
          <p:nvPr/>
        </p:nvSpPr>
        <p:spPr>
          <a:xfrm>
            <a:off x="5791200" y="1816941"/>
            <a:ext cx="2749783" cy="387923"/>
          </a:xfrm>
          <a:prstGeom prst="rect">
            <a:avLst/>
          </a:prstGeom>
          <a:solidFill>
            <a:schemeClr val="accent1"/>
          </a:solidFill>
          <a:ln w="6350">
            <a:noFill/>
          </a:ln>
        </p:spPr>
        <p:txBody>
          <a:bodyPr vert="horz" wrap="square" lIns="80682" tIns="40341" rIns="80682" bIns="40341" rtlCol="0" anchor="ctr">
            <a:noAutofit/>
          </a:bodyPr>
          <a:lstStyle/>
          <a:p>
            <a:pPr algn="ctr"/>
            <a:r>
              <a:rPr lang="en-GB" sz="1000" b="1" dirty="0" err="1" smtClean="0">
                <a:solidFill>
                  <a:schemeClr val="bg1"/>
                </a:solidFill>
                <a:latin typeface="+mj-lt"/>
              </a:rPr>
              <a:t>Consideraciones</a:t>
            </a:r>
            <a:endParaRPr lang="en-GB" sz="1000" b="1" dirty="0">
              <a:solidFill>
                <a:schemeClr val="bg1"/>
              </a:solidFill>
              <a:latin typeface="+mj-lt"/>
            </a:endParaRPr>
          </a:p>
        </p:txBody>
      </p:sp>
      <p:sp>
        <p:nvSpPr>
          <p:cNvPr id="50" name="Rectangle 49"/>
          <p:cNvSpPr/>
          <p:nvPr/>
        </p:nvSpPr>
        <p:spPr>
          <a:xfrm>
            <a:off x="601412" y="2276872"/>
            <a:ext cx="1993477" cy="1105412"/>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b="1" dirty="0" smtClean="0">
                <a:latin typeface="+mj-lt"/>
              </a:rPr>
              <a:t>3.</a:t>
            </a:r>
          </a:p>
          <a:p>
            <a:pPr marL="3177">
              <a:spcAft>
                <a:spcPts val="529"/>
              </a:spcAft>
            </a:pPr>
            <a:r>
              <a:rPr lang="es-PE" sz="1000" b="1" smtClean="0">
                <a:latin typeface="+mj-lt"/>
              </a:rPr>
              <a:t>Libro de Inventarios y Balances</a:t>
            </a:r>
            <a:endParaRPr lang="es-PE" sz="1000" b="1" dirty="0">
              <a:latin typeface="+mj-lt"/>
            </a:endParaRPr>
          </a:p>
        </p:txBody>
      </p:sp>
      <p:sp>
        <p:nvSpPr>
          <p:cNvPr id="51" name="Rectangle 50"/>
          <p:cNvSpPr/>
          <p:nvPr/>
        </p:nvSpPr>
        <p:spPr>
          <a:xfrm>
            <a:off x="601412" y="3474090"/>
            <a:ext cx="1993477" cy="1105412"/>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n-GB" b="1" dirty="0" smtClean="0">
                <a:latin typeface="+mj-lt"/>
              </a:rPr>
              <a:t>8.</a:t>
            </a:r>
          </a:p>
          <a:p>
            <a:pPr marL="3177">
              <a:spcAft>
                <a:spcPts val="529"/>
              </a:spcAft>
            </a:pPr>
            <a:r>
              <a:rPr lang="en-GB" sz="1000" b="1" smtClean="0">
                <a:latin typeface="+mj-lt"/>
              </a:rPr>
              <a:t>Registro de Compras</a:t>
            </a:r>
            <a:endParaRPr lang="en-GB" sz="1000" b="1" dirty="0">
              <a:latin typeface="+mj-lt"/>
            </a:endParaRPr>
          </a:p>
        </p:txBody>
      </p:sp>
      <p:sp>
        <p:nvSpPr>
          <p:cNvPr id="52" name="Rectangle 51"/>
          <p:cNvSpPr/>
          <p:nvPr/>
        </p:nvSpPr>
        <p:spPr>
          <a:xfrm>
            <a:off x="601412" y="4668683"/>
            <a:ext cx="1993477" cy="63252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n-GB" b="1" dirty="0" smtClean="0">
                <a:latin typeface="+mj-lt"/>
              </a:rPr>
              <a:t>10.</a:t>
            </a:r>
          </a:p>
          <a:p>
            <a:pPr marL="3177">
              <a:spcAft>
                <a:spcPts val="529"/>
              </a:spcAft>
            </a:pPr>
            <a:r>
              <a:rPr lang="en-GB" sz="1000" b="1" smtClean="0">
                <a:latin typeface="+mj-lt"/>
              </a:rPr>
              <a:t>Registro de Costos</a:t>
            </a:r>
            <a:endParaRPr lang="en-GB" sz="1000" b="1" dirty="0">
              <a:latin typeface="+mj-lt"/>
            </a:endParaRPr>
          </a:p>
        </p:txBody>
      </p:sp>
      <p:sp>
        <p:nvSpPr>
          <p:cNvPr id="53" name="Rectangle 52"/>
          <p:cNvSpPr/>
          <p:nvPr/>
        </p:nvSpPr>
        <p:spPr>
          <a:xfrm>
            <a:off x="2723439" y="2279561"/>
            <a:ext cx="2918149" cy="460815"/>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31788" indent="-331788">
              <a:spcAft>
                <a:spcPts val="529"/>
              </a:spcAft>
            </a:pPr>
            <a:r>
              <a:rPr lang="en-GB" sz="1000" b="1" smtClean="0">
                <a:latin typeface="+mj-lt"/>
              </a:rPr>
              <a:t>3.24  </a:t>
            </a:r>
            <a:r>
              <a:rPr lang="en-GB" sz="1000" smtClean="0">
                <a:latin typeface="+mj-lt"/>
              </a:rPr>
              <a:t>Estado de Resultados Integrales</a:t>
            </a:r>
            <a:endParaRPr lang="en-GB" sz="1000" dirty="0">
              <a:latin typeface="+mj-lt"/>
            </a:endParaRPr>
          </a:p>
        </p:txBody>
      </p:sp>
      <p:sp>
        <p:nvSpPr>
          <p:cNvPr id="55" name="Rectangle 54"/>
          <p:cNvSpPr/>
          <p:nvPr/>
        </p:nvSpPr>
        <p:spPr>
          <a:xfrm>
            <a:off x="5792805" y="2278502"/>
            <a:ext cx="2749783" cy="106679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000" dirty="0" smtClean="0">
                <a:latin typeface="+mj-lt"/>
              </a:rPr>
              <a:t>Obligatorio para </a:t>
            </a:r>
            <a:r>
              <a:rPr lang="es-PE" sz="1000" dirty="0" err="1" smtClean="0">
                <a:latin typeface="+mj-lt"/>
              </a:rPr>
              <a:t>PCN</a:t>
            </a:r>
            <a:r>
              <a:rPr lang="es-PE" sz="1000" dirty="0" smtClean="0">
                <a:latin typeface="+mj-lt"/>
              </a:rPr>
              <a:t> con </a:t>
            </a:r>
            <a:r>
              <a:rPr lang="es-PE" sz="1000" dirty="0" err="1" smtClean="0">
                <a:latin typeface="+mj-lt"/>
              </a:rPr>
              <a:t>IB</a:t>
            </a:r>
            <a:r>
              <a:rPr lang="es-PE" sz="1000" dirty="0" smtClean="0">
                <a:latin typeface="+mj-lt"/>
              </a:rPr>
              <a:t>&gt;3,000UIT’s</a:t>
            </a:r>
            <a:endParaRPr lang="es-PE" sz="1000" dirty="0">
              <a:latin typeface="+mj-lt"/>
            </a:endParaRPr>
          </a:p>
        </p:txBody>
      </p:sp>
      <p:sp>
        <p:nvSpPr>
          <p:cNvPr id="58" name="Rectangle 57"/>
          <p:cNvSpPr/>
          <p:nvPr/>
        </p:nvSpPr>
        <p:spPr>
          <a:xfrm>
            <a:off x="5792805" y="3475716"/>
            <a:ext cx="2749783" cy="47424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 utiliza cuando realizan compras a No Domiciliados. De no tenerlo, el registro se envía vacío.</a:t>
            </a:r>
            <a:endParaRPr lang="es-PE" sz="1000" dirty="0">
              <a:latin typeface="+mj-lt"/>
            </a:endParaRPr>
          </a:p>
        </p:txBody>
      </p:sp>
      <p:sp>
        <p:nvSpPr>
          <p:cNvPr id="59" name="Rectangle 58"/>
          <p:cNvSpPr/>
          <p:nvPr/>
        </p:nvSpPr>
        <p:spPr>
          <a:xfrm>
            <a:off x="2723439" y="4670810"/>
            <a:ext cx="2918149" cy="630398"/>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n-GB" sz="1000" b="1" smtClean="0">
                <a:latin typeface="+mj-lt"/>
              </a:rPr>
              <a:t>10.4  </a:t>
            </a:r>
            <a:r>
              <a:rPr lang="en-GB" sz="1000" smtClean="0">
                <a:latin typeface="+mj-lt"/>
              </a:rPr>
              <a:t>Centro de Costos</a:t>
            </a:r>
            <a:endParaRPr lang="en-GB" sz="1000" dirty="0">
              <a:latin typeface="+mj-lt"/>
            </a:endParaRPr>
          </a:p>
        </p:txBody>
      </p:sp>
      <p:sp>
        <p:nvSpPr>
          <p:cNvPr id="61" name="Rectangle 60"/>
          <p:cNvSpPr/>
          <p:nvPr/>
        </p:nvSpPr>
        <p:spPr>
          <a:xfrm>
            <a:off x="5792805" y="4670810"/>
            <a:ext cx="2749783" cy="630398"/>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Obligatorio </a:t>
            </a:r>
            <a:r>
              <a:rPr lang="es-PE" sz="1000" dirty="0">
                <a:latin typeface="+mj-lt"/>
              </a:rPr>
              <a:t>para </a:t>
            </a:r>
            <a:r>
              <a:rPr lang="es-PE" sz="1000" dirty="0" err="1">
                <a:latin typeface="+mj-lt"/>
              </a:rPr>
              <a:t>PCN</a:t>
            </a:r>
            <a:r>
              <a:rPr lang="es-PE" sz="1000" dirty="0">
                <a:latin typeface="+mj-lt"/>
              </a:rPr>
              <a:t> con </a:t>
            </a:r>
            <a:r>
              <a:rPr lang="es-PE" sz="1000" dirty="0" err="1" smtClean="0">
                <a:latin typeface="+mj-lt"/>
              </a:rPr>
              <a:t>IB</a:t>
            </a:r>
            <a:r>
              <a:rPr lang="es-PE" sz="1000" dirty="0" smtClean="0">
                <a:latin typeface="+mj-lt"/>
              </a:rPr>
              <a:t>&gt;3,000UIT’s</a:t>
            </a:r>
            <a:endParaRPr lang="es-PE" sz="1000" dirty="0">
              <a:latin typeface="+mj-lt"/>
            </a:endParaRPr>
          </a:p>
        </p:txBody>
      </p:sp>
      <p:sp>
        <p:nvSpPr>
          <p:cNvPr id="62" name="Rectangle 61"/>
          <p:cNvSpPr/>
          <p:nvPr/>
        </p:nvSpPr>
        <p:spPr>
          <a:xfrm>
            <a:off x="601411" y="1818536"/>
            <a:ext cx="1993479" cy="387923"/>
          </a:xfrm>
          <a:prstGeom prst="rect">
            <a:avLst/>
          </a:prstGeom>
          <a:solidFill>
            <a:schemeClr val="accent1"/>
          </a:solidFill>
          <a:ln w="6350">
            <a:noFill/>
          </a:ln>
        </p:spPr>
        <p:txBody>
          <a:bodyPr vert="horz" wrap="square" lIns="80682" tIns="40341" rIns="80682" bIns="40341" rtlCol="0" anchor="ctr">
            <a:noAutofit/>
          </a:bodyPr>
          <a:lstStyle/>
          <a:p>
            <a:pPr algn="ctr"/>
            <a:r>
              <a:rPr lang="en-GB" sz="1000" b="1" dirty="0" err="1" smtClean="0">
                <a:solidFill>
                  <a:schemeClr val="bg1"/>
                </a:solidFill>
                <a:latin typeface="+mj-lt"/>
              </a:rPr>
              <a:t>Libro</a:t>
            </a:r>
            <a:endParaRPr lang="en-GB" sz="1000" b="1" dirty="0">
              <a:solidFill>
                <a:schemeClr val="bg1"/>
              </a:solidFill>
              <a:latin typeface="+mj-lt"/>
            </a:endParaRPr>
          </a:p>
        </p:txBody>
      </p:sp>
      <p:sp>
        <p:nvSpPr>
          <p:cNvPr id="63" name="Rectangle 62"/>
          <p:cNvSpPr/>
          <p:nvPr/>
        </p:nvSpPr>
        <p:spPr>
          <a:xfrm>
            <a:off x="2733971" y="2891550"/>
            <a:ext cx="2918149" cy="478094"/>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31788" indent="-331788">
              <a:spcAft>
                <a:spcPts val="529"/>
              </a:spcAft>
            </a:pPr>
            <a:r>
              <a:rPr lang="en-GB" sz="1000" b="1" smtClean="0">
                <a:latin typeface="+mj-lt"/>
              </a:rPr>
              <a:t>3.25 </a:t>
            </a:r>
            <a:r>
              <a:rPr lang="en-GB" sz="1000" smtClean="0">
                <a:latin typeface="+mj-lt"/>
              </a:rPr>
              <a:t>Estado de Flujos de Efectivo - Método Indirecto</a:t>
            </a:r>
            <a:endParaRPr lang="en-GB" sz="1000" dirty="0" smtClean="0">
              <a:latin typeface="+mj-lt"/>
            </a:endParaRPr>
          </a:p>
        </p:txBody>
      </p:sp>
      <p:sp>
        <p:nvSpPr>
          <p:cNvPr id="64" name="Rectangle 63"/>
          <p:cNvSpPr/>
          <p:nvPr/>
        </p:nvSpPr>
        <p:spPr>
          <a:xfrm>
            <a:off x="591264" y="5388521"/>
            <a:ext cx="1993477" cy="704775"/>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pt-BR" b="1" dirty="0" smtClean="0">
                <a:latin typeface="+mj-lt"/>
              </a:rPr>
              <a:t>14.</a:t>
            </a:r>
          </a:p>
          <a:p>
            <a:pPr marL="3177">
              <a:spcAft>
                <a:spcPts val="529"/>
              </a:spcAft>
            </a:pPr>
            <a:r>
              <a:rPr lang="pt-BR" sz="1000" b="1" smtClean="0">
                <a:latin typeface="+mj-lt"/>
              </a:rPr>
              <a:t>Registro de Ventas e Ingresos</a:t>
            </a:r>
            <a:endParaRPr lang="pt-BR" sz="1000" b="1" dirty="0">
              <a:latin typeface="+mj-lt"/>
            </a:endParaRPr>
          </a:p>
        </p:txBody>
      </p:sp>
      <p:sp>
        <p:nvSpPr>
          <p:cNvPr id="65" name="Rectangle 64"/>
          <p:cNvSpPr/>
          <p:nvPr/>
        </p:nvSpPr>
        <p:spPr>
          <a:xfrm>
            <a:off x="2713291" y="5390890"/>
            <a:ext cx="2918149" cy="702407"/>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tabLst>
                <a:tab pos="354013" algn="l"/>
              </a:tabLst>
            </a:pPr>
            <a:r>
              <a:rPr lang="pt-BR" sz="1000" b="1" smtClean="0">
                <a:latin typeface="+mj-lt"/>
              </a:rPr>
              <a:t>14.2 </a:t>
            </a:r>
            <a:r>
              <a:rPr lang="pt-BR" sz="1000" smtClean="0">
                <a:latin typeface="+mj-lt"/>
              </a:rPr>
              <a:t> Registro de Ventas e Ingresos Simplificado</a:t>
            </a:r>
            <a:endParaRPr lang="pt-BR" sz="1000" dirty="0">
              <a:latin typeface="+mj-lt"/>
            </a:endParaRPr>
          </a:p>
        </p:txBody>
      </p:sp>
      <p:sp>
        <p:nvSpPr>
          <p:cNvPr id="66" name="Rectangle 65"/>
          <p:cNvSpPr/>
          <p:nvPr/>
        </p:nvSpPr>
        <p:spPr>
          <a:xfrm>
            <a:off x="5782657" y="5390890"/>
            <a:ext cx="2749783" cy="702407"/>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latin typeface="+mj-lt"/>
              </a:rPr>
              <a:t>Para aquellos que realizan únicamente operaciones  gravadas, sin detracción, ni retención</a:t>
            </a:r>
            <a:r>
              <a:rPr lang="es-PE" sz="1000" dirty="0" smtClean="0">
                <a:latin typeface="+mj-lt"/>
              </a:rPr>
              <a:t>.</a:t>
            </a:r>
            <a:endParaRPr lang="es-PE" sz="1000" dirty="0">
              <a:latin typeface="+mj-lt"/>
            </a:endParaRPr>
          </a:p>
        </p:txBody>
      </p:sp>
      <p:sp>
        <p:nvSpPr>
          <p:cNvPr id="67" name="Rectangle 66"/>
          <p:cNvSpPr/>
          <p:nvPr/>
        </p:nvSpPr>
        <p:spPr>
          <a:xfrm>
            <a:off x="2722652" y="3478403"/>
            <a:ext cx="2918149" cy="481108"/>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31788" indent="-331788">
              <a:spcAft>
                <a:spcPts val="529"/>
              </a:spcAft>
            </a:pPr>
            <a:r>
              <a:rPr lang="es-PE" sz="1000" b="1" smtClean="0">
                <a:latin typeface="+mj-lt"/>
              </a:rPr>
              <a:t>8.2</a:t>
            </a:r>
            <a:r>
              <a:rPr lang="es-PE" sz="1000" smtClean="0">
                <a:latin typeface="+mj-lt"/>
              </a:rPr>
              <a:t>    Información de Operaciones con Sujetos No Domiciliados</a:t>
            </a:r>
            <a:endParaRPr lang="es-PE" sz="1000" dirty="0">
              <a:latin typeface="+mj-lt"/>
            </a:endParaRPr>
          </a:p>
        </p:txBody>
      </p:sp>
      <p:sp>
        <p:nvSpPr>
          <p:cNvPr id="68" name="Rectangle 67"/>
          <p:cNvSpPr/>
          <p:nvPr/>
        </p:nvSpPr>
        <p:spPr>
          <a:xfrm>
            <a:off x="2733184" y="4107671"/>
            <a:ext cx="2918149" cy="462282"/>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31788" indent="-331788">
              <a:spcAft>
                <a:spcPts val="529"/>
              </a:spcAft>
            </a:pPr>
            <a:r>
              <a:rPr lang="en-GB" sz="1000" b="1" smtClean="0">
                <a:latin typeface="+mj-lt"/>
              </a:rPr>
              <a:t>8.3    </a:t>
            </a:r>
            <a:r>
              <a:rPr lang="en-GB" sz="1000" smtClean="0">
                <a:latin typeface="+mj-lt"/>
              </a:rPr>
              <a:t>Registro de Compras Simplificado</a:t>
            </a:r>
            <a:endParaRPr lang="en-GB" sz="1000" dirty="0">
              <a:latin typeface="+mj-lt"/>
            </a:endParaRPr>
          </a:p>
        </p:txBody>
      </p:sp>
      <p:sp>
        <p:nvSpPr>
          <p:cNvPr id="70" name="Rectangle 69"/>
          <p:cNvSpPr/>
          <p:nvPr/>
        </p:nvSpPr>
        <p:spPr>
          <a:xfrm>
            <a:off x="5782656" y="4096680"/>
            <a:ext cx="2749783" cy="482822"/>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latin typeface="+mj-lt"/>
              </a:rPr>
              <a:t>Para aquellos que realizan únicamente operaciones  </a:t>
            </a:r>
            <a:r>
              <a:rPr lang="es-PE" sz="1000" dirty="0" smtClean="0">
                <a:latin typeface="+mj-lt"/>
              </a:rPr>
              <a:t>gravadas, sin detracción, ni retención.</a:t>
            </a:r>
            <a:endParaRPr lang="es-PE" sz="1000" dirty="0">
              <a:latin typeface="+mj-lt"/>
            </a:endParaRPr>
          </a:p>
        </p:txBody>
      </p:sp>
      <p:pic>
        <p:nvPicPr>
          <p:cNvPr id="3" name="Picture 2"/>
          <p:cNvPicPr>
            <a:picLocks noChangeAspect="1"/>
          </p:cNvPicPr>
          <p:nvPr/>
        </p:nvPicPr>
        <p:blipFill rotWithShape="1">
          <a:blip r:embed="rId2"/>
          <a:srcRect l="29683" t="18921" r="49528" b="7160"/>
          <a:stretch/>
        </p:blipFill>
        <p:spPr>
          <a:xfrm>
            <a:off x="9952291" y="60328"/>
            <a:ext cx="3168352" cy="6336704"/>
          </a:xfrm>
          <a:prstGeom prst="rect">
            <a:avLst/>
          </a:prstGeom>
        </p:spPr>
      </p:pic>
      <p:pic>
        <p:nvPicPr>
          <p:cNvPr id="7" name="Picture 6"/>
          <p:cNvPicPr>
            <a:picLocks noChangeAspect="1"/>
          </p:cNvPicPr>
          <p:nvPr/>
        </p:nvPicPr>
        <p:blipFill rotWithShape="1">
          <a:blip r:embed="rId3"/>
          <a:srcRect l="50472" t="18080" r="28738" b="36560"/>
          <a:stretch/>
        </p:blipFill>
        <p:spPr>
          <a:xfrm>
            <a:off x="13356976" y="219239"/>
            <a:ext cx="3168352" cy="3888432"/>
          </a:xfrm>
          <a:prstGeom prst="rect">
            <a:avLst/>
          </a:prstGeom>
        </p:spPr>
      </p:pic>
      <p:pic>
        <p:nvPicPr>
          <p:cNvPr id="9" name="Picture 8"/>
          <p:cNvPicPr>
            <a:picLocks noChangeAspect="1"/>
          </p:cNvPicPr>
          <p:nvPr/>
        </p:nvPicPr>
        <p:blipFill>
          <a:blip r:embed="rId4"/>
          <a:stretch>
            <a:fillRect/>
          </a:stretch>
        </p:blipFill>
        <p:spPr>
          <a:xfrm>
            <a:off x="6850672" y="119650"/>
            <a:ext cx="2185824" cy="1293126"/>
          </a:xfrm>
          <a:prstGeom prst="rect">
            <a:avLst/>
          </a:prstGeom>
          <a:solidFill>
            <a:schemeClr val="bg1"/>
          </a:solidFill>
        </p:spPr>
      </p:pic>
    </p:spTree>
    <p:extLst>
      <p:ext uri="{BB962C8B-B14F-4D97-AF65-F5344CB8AC3E}">
        <p14:creationId xmlns:p14="http://schemas.microsoft.com/office/powerpoint/2010/main" val="13003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0" grpId="0" animBg="1"/>
      <p:bldP spid="51" grpId="0" animBg="1"/>
      <p:bldP spid="52" grpId="0" animBg="1"/>
      <p:bldP spid="53" grpId="0" animBg="1"/>
      <p:bldP spid="55" grpId="0" animBg="1"/>
      <p:bldP spid="58" grpId="0" animBg="1"/>
      <p:bldP spid="59" grpId="0" animBg="1"/>
      <p:bldP spid="61" grpId="0" animBg="1"/>
      <p:bldP spid="62" grpId="0" animBg="1"/>
      <p:bldP spid="63" grpId="0" animBg="1"/>
      <p:bldP spid="64" grpId="0" animBg="1"/>
      <p:bldP spid="65" grpId="0" animBg="1"/>
      <p:bldP spid="66" grpId="0" animBg="1"/>
      <p:bldP spid="67" grpId="0" animBg="1"/>
      <p:bldP spid="68"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r>
              <a:rPr lang="es-PE" i="0" dirty="0" smtClean="0">
                <a:solidFill>
                  <a:schemeClr val="bg1">
                    <a:lumMod val="50000"/>
                  </a:schemeClr>
                </a:solidFill>
              </a:rPr>
              <a:t>B. Nuevos campos</a:t>
            </a:r>
            <a:endParaRPr lang="es-PE" i="0" dirty="0">
              <a:solidFill>
                <a:schemeClr val="bg1">
                  <a:lumMod val="50000"/>
                </a:schemeClr>
              </a:solidFill>
            </a:endParaRPr>
          </a:p>
        </p:txBody>
      </p:sp>
      <p:sp>
        <p:nvSpPr>
          <p:cNvPr id="4" name="Footer Placeholder 3"/>
          <p:cNvSpPr>
            <a:spLocks noGrp="1"/>
          </p:cNvSpPr>
          <p:nvPr>
            <p:ph type="ftr" sz="quarter" idx="3"/>
          </p:nvPr>
        </p:nvSpPr>
        <p:spPr>
          <a:xfrm>
            <a:off x="533400" y="6293149"/>
            <a:ext cx="5257800" cy="152400"/>
          </a:xfrm>
        </p:spPr>
        <p:txBody>
          <a:bodyPr/>
          <a:lstStyle/>
          <a:p>
            <a:r>
              <a:rPr lang="es-PE" dirty="0"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15</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sp>
        <p:nvSpPr>
          <p:cNvPr id="3" name="TextBox 2"/>
          <p:cNvSpPr txBox="1"/>
          <p:nvPr/>
        </p:nvSpPr>
        <p:spPr>
          <a:xfrm>
            <a:off x="533400" y="1916832"/>
            <a:ext cx="8077200" cy="432048"/>
          </a:xfrm>
          <a:prstGeom prst="rect">
            <a:avLst/>
          </a:prstGeom>
          <a:noFill/>
        </p:spPr>
        <p:txBody>
          <a:bodyPr wrap="none" lIns="0" tIns="0" rIns="0" bIns="0" rtlCol="0">
            <a:noAutofit/>
          </a:bodyPr>
          <a:lstStyle/>
          <a:p>
            <a:pPr indent="-274320">
              <a:spcAft>
                <a:spcPts val="900"/>
              </a:spcAft>
            </a:pPr>
            <a:r>
              <a:rPr lang="es-PE" sz="1600" b="1" dirty="0" smtClean="0">
                <a:solidFill>
                  <a:schemeClr val="tx2"/>
                </a:solidFill>
                <a:latin typeface="Georgia" pitchFamily="18" charset="0"/>
              </a:rPr>
              <a:t>Formato 8.1:</a:t>
            </a:r>
            <a:r>
              <a:rPr lang="es-PE" sz="1600" dirty="0" smtClean="0">
                <a:solidFill>
                  <a:schemeClr val="tx2"/>
                </a:solidFill>
                <a:latin typeface="Georgia" pitchFamily="18" charset="0"/>
              </a:rPr>
              <a:t> Registro de compras – Compras nacionales</a:t>
            </a:r>
          </a:p>
        </p:txBody>
      </p:sp>
      <p:sp>
        <p:nvSpPr>
          <p:cNvPr id="26" name="Rectangle 25"/>
          <p:cNvSpPr/>
          <p:nvPr/>
        </p:nvSpPr>
        <p:spPr>
          <a:xfrm>
            <a:off x="1365819" y="2348880"/>
            <a:ext cx="3854253"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Nombre del campo</a:t>
            </a:r>
            <a:endParaRPr lang="es-PE" sz="1000" b="1" dirty="0">
              <a:solidFill>
                <a:schemeClr val="bg1"/>
              </a:solidFill>
              <a:latin typeface="+mj-lt"/>
            </a:endParaRPr>
          </a:p>
        </p:txBody>
      </p:sp>
      <p:sp>
        <p:nvSpPr>
          <p:cNvPr id="27" name="Rectangle 26"/>
          <p:cNvSpPr/>
          <p:nvPr/>
        </p:nvSpPr>
        <p:spPr>
          <a:xfrm>
            <a:off x="5326258" y="2348880"/>
            <a:ext cx="3276585"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Consideraciones</a:t>
            </a:r>
            <a:endParaRPr lang="es-PE" sz="1000" b="1" dirty="0">
              <a:solidFill>
                <a:schemeClr val="bg1"/>
              </a:solidFill>
              <a:latin typeface="+mj-lt"/>
            </a:endParaRPr>
          </a:p>
        </p:txBody>
      </p:sp>
      <p:sp>
        <p:nvSpPr>
          <p:cNvPr id="28" name="Rectangle 27"/>
          <p:cNvSpPr/>
          <p:nvPr/>
        </p:nvSpPr>
        <p:spPr>
          <a:xfrm>
            <a:off x="611562" y="2731780"/>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24</a:t>
            </a:r>
            <a:endParaRPr lang="es-PE" sz="700" b="1" dirty="0">
              <a:latin typeface="+mj-lt"/>
            </a:endParaRPr>
          </a:p>
        </p:txBody>
      </p:sp>
      <p:sp>
        <p:nvSpPr>
          <p:cNvPr id="29" name="Rectangle 28"/>
          <p:cNvSpPr/>
          <p:nvPr/>
        </p:nvSpPr>
        <p:spPr>
          <a:xfrm>
            <a:off x="1365819" y="2733648"/>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Código de la moneda</a:t>
            </a:r>
            <a:endParaRPr lang="es-PE" sz="1000" dirty="0">
              <a:latin typeface="+mj-lt"/>
            </a:endParaRPr>
          </a:p>
        </p:txBody>
      </p:sp>
      <p:sp>
        <p:nvSpPr>
          <p:cNvPr id="30" name="Rectangle 29"/>
          <p:cNvSpPr/>
          <p:nvPr/>
        </p:nvSpPr>
        <p:spPr>
          <a:xfrm>
            <a:off x="5327863" y="2733648"/>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Moneda del documento - Según Tabla 4</a:t>
            </a:r>
            <a:endParaRPr lang="es-PE" sz="1000" dirty="0">
              <a:latin typeface="+mj-lt"/>
            </a:endParaRPr>
          </a:p>
        </p:txBody>
      </p:sp>
      <p:sp>
        <p:nvSpPr>
          <p:cNvPr id="31" name="Rectangle 30"/>
          <p:cNvSpPr/>
          <p:nvPr/>
        </p:nvSpPr>
        <p:spPr>
          <a:xfrm>
            <a:off x="611561" y="2350475"/>
            <a:ext cx="648072"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Nro campo</a:t>
            </a:r>
            <a:endParaRPr lang="es-PE" sz="1000" b="1" dirty="0">
              <a:solidFill>
                <a:schemeClr val="bg1"/>
              </a:solidFill>
              <a:latin typeface="+mj-lt"/>
            </a:endParaRPr>
          </a:p>
        </p:txBody>
      </p:sp>
      <p:sp>
        <p:nvSpPr>
          <p:cNvPr id="32" name="Rectangle 31"/>
          <p:cNvSpPr/>
          <p:nvPr/>
        </p:nvSpPr>
        <p:spPr>
          <a:xfrm>
            <a:off x="611560" y="3140968"/>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34</a:t>
            </a:r>
            <a:endParaRPr lang="es-PE" sz="700" b="1" dirty="0">
              <a:latin typeface="+mj-lt"/>
            </a:endParaRPr>
          </a:p>
        </p:txBody>
      </p:sp>
      <p:sp>
        <p:nvSpPr>
          <p:cNvPr id="33" name="Rectangle 32"/>
          <p:cNvSpPr/>
          <p:nvPr/>
        </p:nvSpPr>
        <p:spPr>
          <a:xfrm>
            <a:off x="1365817" y="3142836"/>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Clasificación de los bienes y servicios adquiridos</a:t>
            </a:r>
            <a:endParaRPr lang="es-PE" sz="1000" dirty="0">
              <a:latin typeface="+mj-lt"/>
            </a:endParaRPr>
          </a:p>
        </p:txBody>
      </p:sp>
      <p:sp>
        <p:nvSpPr>
          <p:cNvPr id="34" name="Rectangle 33"/>
          <p:cNvSpPr/>
          <p:nvPr/>
        </p:nvSpPr>
        <p:spPr>
          <a:xfrm>
            <a:off x="5327861" y="3142836"/>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Solo para contribuyentes que hayan obtenido ingresos &gt; 1,500 UIT en el ejercicio anterior</a:t>
            </a:r>
            <a:endParaRPr lang="es-PE" sz="1000" dirty="0">
              <a:latin typeface="+mj-lt"/>
            </a:endParaRPr>
          </a:p>
        </p:txBody>
      </p:sp>
      <p:sp>
        <p:nvSpPr>
          <p:cNvPr id="35" name="Rectangle 34"/>
          <p:cNvSpPr/>
          <p:nvPr/>
        </p:nvSpPr>
        <p:spPr>
          <a:xfrm>
            <a:off x="611560" y="3550156"/>
            <a:ext cx="648071" cy="60529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35</a:t>
            </a:r>
            <a:endParaRPr lang="es-PE" sz="700" b="1" dirty="0">
              <a:latin typeface="+mj-lt"/>
            </a:endParaRPr>
          </a:p>
        </p:txBody>
      </p:sp>
      <p:sp>
        <p:nvSpPr>
          <p:cNvPr id="36" name="Rectangle 35"/>
          <p:cNvSpPr/>
          <p:nvPr/>
        </p:nvSpPr>
        <p:spPr>
          <a:xfrm>
            <a:off x="1365817" y="3552024"/>
            <a:ext cx="3840343" cy="603262"/>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Identificación del Contrato o del proyecto</a:t>
            </a:r>
            <a:endParaRPr lang="es-PE" sz="1000" dirty="0">
              <a:latin typeface="+mj-lt"/>
            </a:endParaRPr>
          </a:p>
        </p:txBody>
      </p:sp>
      <p:sp>
        <p:nvSpPr>
          <p:cNvPr id="37" name="Rectangle 36"/>
          <p:cNvSpPr/>
          <p:nvPr/>
        </p:nvSpPr>
        <p:spPr>
          <a:xfrm>
            <a:off x="5327861" y="3551750"/>
            <a:ext cx="3276585" cy="603262"/>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Solo para aquellos operadores de las </a:t>
            </a:r>
            <a:r>
              <a:rPr lang="es-PE" sz="1000" dirty="0">
                <a:latin typeface="+mj-lt"/>
              </a:rPr>
              <a:t>sociedades </a:t>
            </a:r>
            <a:r>
              <a:rPr lang="es-PE" sz="1000" dirty="0" smtClean="0">
                <a:latin typeface="+mj-lt"/>
              </a:rPr>
              <a:t>irregulares, consorcios, </a:t>
            </a:r>
            <a:r>
              <a:rPr lang="es-PE" sz="1000" dirty="0" err="1" smtClean="0">
                <a:latin typeface="+mj-lt"/>
              </a:rPr>
              <a:t>join</a:t>
            </a:r>
            <a:r>
              <a:rPr lang="es-PE" sz="1000" dirty="0" smtClean="0">
                <a:latin typeface="+mj-lt"/>
              </a:rPr>
              <a:t> </a:t>
            </a:r>
            <a:r>
              <a:rPr lang="es-PE" sz="1000" dirty="0" err="1" smtClean="0">
                <a:latin typeface="+mj-lt"/>
              </a:rPr>
              <a:t>ventures</a:t>
            </a:r>
            <a:r>
              <a:rPr lang="es-PE" sz="1000" dirty="0" smtClean="0">
                <a:latin typeface="+mj-lt"/>
              </a:rPr>
              <a:t> o contratos de colaboración empresarial que no usan contabilidad independiente</a:t>
            </a:r>
            <a:endParaRPr lang="es-PE" sz="1000" dirty="0">
              <a:latin typeface="+mj-lt"/>
            </a:endParaRPr>
          </a:p>
        </p:txBody>
      </p:sp>
      <p:sp>
        <p:nvSpPr>
          <p:cNvPr id="38" name="Rectangle 37"/>
          <p:cNvSpPr/>
          <p:nvPr/>
        </p:nvSpPr>
        <p:spPr>
          <a:xfrm>
            <a:off x="611560" y="4219888"/>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36</a:t>
            </a:r>
            <a:endParaRPr lang="es-PE" sz="700" b="1" dirty="0">
              <a:latin typeface="+mj-lt"/>
            </a:endParaRPr>
          </a:p>
        </p:txBody>
      </p:sp>
      <p:sp>
        <p:nvSpPr>
          <p:cNvPr id="39" name="Rectangle 38"/>
          <p:cNvSpPr/>
          <p:nvPr/>
        </p:nvSpPr>
        <p:spPr>
          <a:xfrm>
            <a:off x="1365817" y="4221756"/>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Error tipo 1</a:t>
            </a:r>
            <a:endParaRPr lang="es-PE" sz="1000" dirty="0">
              <a:latin typeface="+mj-lt"/>
            </a:endParaRPr>
          </a:p>
        </p:txBody>
      </p:sp>
      <p:sp>
        <p:nvSpPr>
          <p:cNvPr id="40" name="Rectangle 39"/>
          <p:cNvSpPr/>
          <p:nvPr/>
        </p:nvSpPr>
        <p:spPr>
          <a:xfrm>
            <a:off x="5327861" y="4221756"/>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Inconsistencia en el tipo de cambio.</a:t>
            </a:r>
            <a:endParaRPr lang="es-PE" sz="1000" dirty="0">
              <a:latin typeface="+mj-lt"/>
            </a:endParaRPr>
          </a:p>
        </p:txBody>
      </p:sp>
      <p:sp>
        <p:nvSpPr>
          <p:cNvPr id="41" name="Rectangle 40"/>
          <p:cNvSpPr/>
          <p:nvPr/>
        </p:nvSpPr>
        <p:spPr>
          <a:xfrm>
            <a:off x="611562" y="4633193"/>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37</a:t>
            </a:r>
            <a:endParaRPr lang="es-PE" sz="700" b="1" dirty="0">
              <a:latin typeface="+mj-lt"/>
            </a:endParaRPr>
          </a:p>
        </p:txBody>
      </p:sp>
      <p:sp>
        <p:nvSpPr>
          <p:cNvPr id="42" name="Rectangle 41"/>
          <p:cNvSpPr/>
          <p:nvPr/>
        </p:nvSpPr>
        <p:spPr>
          <a:xfrm>
            <a:off x="1365819" y="4635061"/>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Error tipo 2</a:t>
            </a:r>
            <a:endParaRPr lang="es-PE" sz="1000" dirty="0">
              <a:latin typeface="+mj-lt"/>
            </a:endParaRPr>
          </a:p>
        </p:txBody>
      </p:sp>
      <p:sp>
        <p:nvSpPr>
          <p:cNvPr id="43" name="Rectangle 42"/>
          <p:cNvSpPr/>
          <p:nvPr/>
        </p:nvSpPr>
        <p:spPr>
          <a:xfrm>
            <a:off x="5327863" y="4635061"/>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Inconsistencia por proveedores no habidos</a:t>
            </a:r>
            <a:endParaRPr lang="es-PE" sz="1000" dirty="0">
              <a:latin typeface="+mj-lt"/>
            </a:endParaRPr>
          </a:p>
        </p:txBody>
      </p:sp>
      <p:sp>
        <p:nvSpPr>
          <p:cNvPr id="44" name="Rectangle 43"/>
          <p:cNvSpPr/>
          <p:nvPr/>
        </p:nvSpPr>
        <p:spPr>
          <a:xfrm>
            <a:off x="611560" y="5044525"/>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38</a:t>
            </a:r>
            <a:endParaRPr lang="es-PE" sz="700" b="1" dirty="0">
              <a:latin typeface="+mj-lt"/>
            </a:endParaRPr>
          </a:p>
        </p:txBody>
      </p:sp>
      <p:sp>
        <p:nvSpPr>
          <p:cNvPr id="45" name="Rectangle 44"/>
          <p:cNvSpPr/>
          <p:nvPr/>
        </p:nvSpPr>
        <p:spPr>
          <a:xfrm>
            <a:off x="1365817" y="5046393"/>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Error tipo 3</a:t>
            </a:r>
            <a:endParaRPr lang="es-PE" sz="1000" dirty="0">
              <a:latin typeface="+mj-lt"/>
            </a:endParaRPr>
          </a:p>
        </p:txBody>
      </p:sp>
      <p:sp>
        <p:nvSpPr>
          <p:cNvPr id="46" name="Rectangle 45"/>
          <p:cNvSpPr/>
          <p:nvPr/>
        </p:nvSpPr>
        <p:spPr>
          <a:xfrm>
            <a:off x="5327861" y="5046393"/>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Inconsistencia por proveedores que renunciaron a la exoneración del Apéndice I del </a:t>
            </a:r>
            <a:r>
              <a:rPr lang="es-PE" sz="1000" dirty="0" err="1" smtClean="0">
                <a:latin typeface="+mj-lt"/>
              </a:rPr>
              <a:t>IGV</a:t>
            </a:r>
            <a:endParaRPr lang="es-PE" sz="1000" dirty="0">
              <a:latin typeface="+mj-lt"/>
            </a:endParaRPr>
          </a:p>
        </p:txBody>
      </p:sp>
      <p:sp>
        <p:nvSpPr>
          <p:cNvPr id="48" name="Rectangle 47"/>
          <p:cNvSpPr/>
          <p:nvPr/>
        </p:nvSpPr>
        <p:spPr>
          <a:xfrm>
            <a:off x="611560" y="5476573"/>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39</a:t>
            </a:r>
            <a:endParaRPr lang="es-PE" sz="700" b="1" dirty="0">
              <a:latin typeface="+mj-lt"/>
            </a:endParaRPr>
          </a:p>
        </p:txBody>
      </p:sp>
      <p:sp>
        <p:nvSpPr>
          <p:cNvPr id="54" name="Rectangle 53"/>
          <p:cNvSpPr/>
          <p:nvPr/>
        </p:nvSpPr>
        <p:spPr>
          <a:xfrm>
            <a:off x="1365817" y="5478441"/>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Error tipo 4</a:t>
            </a:r>
            <a:endParaRPr lang="es-PE" sz="1000" dirty="0">
              <a:latin typeface="+mj-lt"/>
            </a:endParaRPr>
          </a:p>
        </p:txBody>
      </p:sp>
      <p:sp>
        <p:nvSpPr>
          <p:cNvPr id="56" name="Rectangle 55"/>
          <p:cNvSpPr/>
          <p:nvPr/>
        </p:nvSpPr>
        <p:spPr>
          <a:xfrm>
            <a:off x="5327861" y="5478441"/>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Inconsistencia por DNIs que fueron utilizados en las Liquidaciones de Compra y que ya cuentan con RUC</a:t>
            </a:r>
            <a:endParaRPr lang="es-PE" sz="1000" dirty="0">
              <a:latin typeface="+mj-lt"/>
            </a:endParaRPr>
          </a:p>
        </p:txBody>
      </p:sp>
      <p:sp>
        <p:nvSpPr>
          <p:cNvPr id="57" name="Rectangle 56"/>
          <p:cNvSpPr/>
          <p:nvPr/>
        </p:nvSpPr>
        <p:spPr>
          <a:xfrm>
            <a:off x="611560" y="5908621"/>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40</a:t>
            </a:r>
            <a:endParaRPr lang="es-PE" sz="700" b="1" dirty="0">
              <a:latin typeface="+mj-lt"/>
            </a:endParaRPr>
          </a:p>
        </p:txBody>
      </p:sp>
      <p:sp>
        <p:nvSpPr>
          <p:cNvPr id="60" name="Rectangle 59"/>
          <p:cNvSpPr/>
          <p:nvPr/>
        </p:nvSpPr>
        <p:spPr>
          <a:xfrm>
            <a:off x="1365817" y="5910489"/>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Indicador de Comprobantes de pago cancelado</a:t>
            </a:r>
            <a:r>
              <a:rPr lang="es-PE" sz="1000" dirty="0">
                <a:latin typeface="+mj-lt"/>
              </a:rPr>
              <a:t>s</a:t>
            </a:r>
            <a:endParaRPr lang="es-PE" sz="1000" dirty="0" smtClean="0">
              <a:latin typeface="+mj-lt"/>
            </a:endParaRPr>
          </a:p>
        </p:txBody>
      </p:sp>
      <p:sp>
        <p:nvSpPr>
          <p:cNvPr id="71" name="Rectangle 70"/>
          <p:cNvSpPr/>
          <p:nvPr/>
        </p:nvSpPr>
        <p:spPr>
          <a:xfrm>
            <a:off x="5327861" y="5910489"/>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Registros que han sido cancelados con algún medio, consignar 1 (Tabla 1 – Medios de pago)</a:t>
            </a:r>
            <a:endParaRPr lang="es-PE" sz="1000" dirty="0">
              <a:latin typeface="+mj-lt"/>
            </a:endParaRPr>
          </a:p>
        </p:txBody>
      </p:sp>
      <p:pic>
        <p:nvPicPr>
          <p:cNvPr id="8" name="Picture 7"/>
          <p:cNvPicPr>
            <a:picLocks noChangeAspect="1"/>
          </p:cNvPicPr>
          <p:nvPr/>
        </p:nvPicPr>
        <p:blipFill>
          <a:blip r:embed="rId2"/>
          <a:stretch>
            <a:fillRect/>
          </a:stretch>
        </p:blipFill>
        <p:spPr>
          <a:xfrm>
            <a:off x="6756000" y="114261"/>
            <a:ext cx="2185200" cy="1292757"/>
          </a:xfrm>
          <a:prstGeom prst="rect">
            <a:avLst/>
          </a:prstGeom>
          <a:solidFill>
            <a:schemeClr val="bg1"/>
          </a:solidFill>
        </p:spPr>
      </p:pic>
    </p:spTree>
    <p:extLst>
      <p:ext uri="{BB962C8B-B14F-4D97-AF65-F5344CB8AC3E}">
        <p14:creationId xmlns:p14="http://schemas.microsoft.com/office/powerpoint/2010/main" val="21314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fade">
                                      <p:cBhvr>
                                        <p:cTn id="9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54" grpId="0" animBg="1"/>
      <p:bldP spid="56" grpId="0" animBg="1"/>
      <p:bldP spid="57" grpId="0" animBg="1"/>
      <p:bldP spid="60"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r>
              <a:rPr lang="es-PE" i="0" dirty="0" smtClean="0">
                <a:solidFill>
                  <a:schemeClr val="bg1">
                    <a:lumMod val="50000"/>
                  </a:schemeClr>
                </a:solidFill>
              </a:rPr>
              <a:t>B. Nuevos campos</a:t>
            </a:r>
            <a:endParaRPr lang="es-PE" i="0" dirty="0">
              <a:solidFill>
                <a:schemeClr val="bg1">
                  <a:lumMod val="50000"/>
                </a:schemeClr>
              </a:solidFill>
            </a:endParaRPr>
          </a:p>
        </p:txBody>
      </p:sp>
      <p:sp>
        <p:nvSpPr>
          <p:cNvPr id="4" name="Footer Placeholder 3"/>
          <p:cNvSpPr>
            <a:spLocks noGrp="1"/>
          </p:cNvSpPr>
          <p:nvPr>
            <p:ph type="ftr" sz="quarter" idx="3"/>
          </p:nvPr>
        </p:nvSpPr>
        <p:spPr>
          <a:xfrm>
            <a:off x="533400" y="6293149"/>
            <a:ext cx="5257800" cy="152400"/>
          </a:xfrm>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16</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sp>
        <p:nvSpPr>
          <p:cNvPr id="3" name="TextBox 2"/>
          <p:cNvSpPr txBox="1"/>
          <p:nvPr/>
        </p:nvSpPr>
        <p:spPr>
          <a:xfrm>
            <a:off x="533400" y="1700808"/>
            <a:ext cx="8077200" cy="432048"/>
          </a:xfrm>
          <a:prstGeom prst="rect">
            <a:avLst/>
          </a:prstGeom>
          <a:noFill/>
        </p:spPr>
        <p:txBody>
          <a:bodyPr wrap="square" lIns="0" tIns="0" rIns="0" bIns="0" rtlCol="0">
            <a:noAutofit/>
          </a:bodyPr>
          <a:lstStyle/>
          <a:p>
            <a:pPr indent="-274320">
              <a:spcAft>
                <a:spcPts val="900"/>
              </a:spcAft>
            </a:pPr>
            <a:r>
              <a:rPr lang="es-PE" sz="1600" b="1" dirty="0" smtClean="0">
                <a:solidFill>
                  <a:schemeClr val="tx2"/>
                </a:solidFill>
                <a:latin typeface="Georgia" pitchFamily="18" charset="0"/>
              </a:rPr>
              <a:t>Formato 8.2:</a:t>
            </a:r>
            <a:r>
              <a:rPr lang="es-PE" sz="1600" dirty="0" smtClean="0">
                <a:solidFill>
                  <a:schemeClr val="tx2"/>
                </a:solidFill>
                <a:latin typeface="Georgia" pitchFamily="18" charset="0"/>
              </a:rPr>
              <a:t> Registro de compras – Información de Operaciones con Sujetos No Domiciliados (1 de 2)</a:t>
            </a:r>
            <a:endParaRPr lang="es-PE" sz="1600" dirty="0">
              <a:solidFill>
                <a:schemeClr val="tx2"/>
              </a:solidFill>
              <a:latin typeface="Georgia" pitchFamily="18" charset="0"/>
            </a:endParaRPr>
          </a:p>
          <a:p>
            <a:pPr indent="-274320">
              <a:spcAft>
                <a:spcPts val="900"/>
              </a:spcAft>
            </a:pPr>
            <a:endParaRPr lang="es-PE" sz="1600" dirty="0" smtClean="0">
              <a:solidFill>
                <a:schemeClr val="tx2"/>
              </a:solidFill>
              <a:latin typeface="Georgia" pitchFamily="18" charset="0"/>
            </a:endParaRPr>
          </a:p>
        </p:txBody>
      </p:sp>
      <p:sp>
        <p:nvSpPr>
          <p:cNvPr id="26" name="Rectangle 25"/>
          <p:cNvSpPr/>
          <p:nvPr/>
        </p:nvSpPr>
        <p:spPr>
          <a:xfrm>
            <a:off x="1365819" y="2348880"/>
            <a:ext cx="3854253"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Nombre del campo</a:t>
            </a:r>
            <a:endParaRPr lang="es-PE" sz="1000" b="1" dirty="0">
              <a:solidFill>
                <a:schemeClr val="bg1"/>
              </a:solidFill>
              <a:latin typeface="+mj-lt"/>
            </a:endParaRPr>
          </a:p>
        </p:txBody>
      </p:sp>
      <p:sp>
        <p:nvSpPr>
          <p:cNvPr id="27" name="Rectangle 26"/>
          <p:cNvSpPr/>
          <p:nvPr/>
        </p:nvSpPr>
        <p:spPr>
          <a:xfrm>
            <a:off x="5326258" y="2348880"/>
            <a:ext cx="3276585"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Consideraciones</a:t>
            </a:r>
            <a:endParaRPr lang="es-PE" sz="1000" b="1" dirty="0">
              <a:solidFill>
                <a:schemeClr val="bg1"/>
              </a:solidFill>
              <a:latin typeface="+mj-lt"/>
            </a:endParaRPr>
          </a:p>
        </p:txBody>
      </p:sp>
      <p:sp>
        <p:nvSpPr>
          <p:cNvPr id="28" name="Rectangle 27"/>
          <p:cNvSpPr/>
          <p:nvPr/>
        </p:nvSpPr>
        <p:spPr>
          <a:xfrm>
            <a:off x="611562" y="2731780"/>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18</a:t>
            </a:r>
            <a:endParaRPr lang="es-PE" sz="700" b="1" dirty="0">
              <a:latin typeface="+mj-lt"/>
            </a:endParaRPr>
          </a:p>
        </p:txBody>
      </p:sp>
      <p:sp>
        <p:nvSpPr>
          <p:cNvPr id="29" name="Rectangle 28"/>
          <p:cNvSpPr/>
          <p:nvPr/>
        </p:nvSpPr>
        <p:spPr>
          <a:xfrm>
            <a:off x="2533463" y="2733648"/>
            <a:ext cx="2672699"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País de origen</a:t>
            </a:r>
            <a:endParaRPr lang="es-PE" sz="1000" dirty="0">
              <a:latin typeface="+mj-lt"/>
            </a:endParaRPr>
          </a:p>
        </p:txBody>
      </p:sp>
      <p:sp>
        <p:nvSpPr>
          <p:cNvPr id="30" name="Rectangle 29"/>
          <p:cNvSpPr/>
          <p:nvPr/>
        </p:nvSpPr>
        <p:spPr>
          <a:xfrm>
            <a:off x="5327863" y="2733648"/>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Según Tabla 35 (Código de país)</a:t>
            </a:r>
            <a:endParaRPr lang="es-PE" sz="1000" dirty="0">
              <a:latin typeface="+mj-lt"/>
            </a:endParaRPr>
          </a:p>
        </p:txBody>
      </p:sp>
      <p:sp>
        <p:nvSpPr>
          <p:cNvPr id="31" name="Rectangle 30"/>
          <p:cNvSpPr/>
          <p:nvPr/>
        </p:nvSpPr>
        <p:spPr>
          <a:xfrm>
            <a:off x="611561" y="2350475"/>
            <a:ext cx="648072"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Nro campo</a:t>
            </a:r>
            <a:endParaRPr lang="es-PE" sz="1000" b="1" dirty="0">
              <a:solidFill>
                <a:schemeClr val="bg1"/>
              </a:solidFill>
              <a:latin typeface="+mj-lt"/>
            </a:endParaRPr>
          </a:p>
        </p:txBody>
      </p:sp>
      <p:sp>
        <p:nvSpPr>
          <p:cNvPr id="32" name="Rectangle 31"/>
          <p:cNvSpPr/>
          <p:nvPr/>
        </p:nvSpPr>
        <p:spPr>
          <a:xfrm>
            <a:off x="611560" y="3140968"/>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20</a:t>
            </a:r>
            <a:endParaRPr lang="es-PE" sz="700" b="1" dirty="0">
              <a:latin typeface="+mj-lt"/>
            </a:endParaRPr>
          </a:p>
        </p:txBody>
      </p:sp>
      <p:sp>
        <p:nvSpPr>
          <p:cNvPr id="33" name="Rectangle 32"/>
          <p:cNvSpPr/>
          <p:nvPr/>
        </p:nvSpPr>
        <p:spPr>
          <a:xfrm>
            <a:off x="2533461" y="3142836"/>
            <a:ext cx="2672699"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Domicilio en el extranjero</a:t>
            </a:r>
            <a:endParaRPr lang="es-PE" sz="1000" dirty="0">
              <a:latin typeface="+mj-lt"/>
            </a:endParaRPr>
          </a:p>
        </p:txBody>
      </p:sp>
      <p:sp>
        <p:nvSpPr>
          <p:cNvPr id="34" name="Rectangle 33"/>
          <p:cNvSpPr/>
          <p:nvPr/>
        </p:nvSpPr>
        <p:spPr>
          <a:xfrm>
            <a:off x="5327861" y="3142836"/>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Información según </a:t>
            </a:r>
            <a:r>
              <a:rPr lang="es-PE" sz="1000" dirty="0" err="1" smtClean="0">
                <a:latin typeface="+mj-lt"/>
              </a:rPr>
              <a:t>invoice</a:t>
            </a:r>
            <a:endParaRPr lang="es-PE" sz="1000" dirty="0">
              <a:latin typeface="+mj-lt"/>
            </a:endParaRPr>
          </a:p>
        </p:txBody>
      </p:sp>
      <p:sp>
        <p:nvSpPr>
          <p:cNvPr id="35" name="Rectangle 34"/>
          <p:cNvSpPr/>
          <p:nvPr/>
        </p:nvSpPr>
        <p:spPr>
          <a:xfrm>
            <a:off x="611560" y="3550156"/>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22</a:t>
            </a:r>
            <a:endParaRPr lang="es-PE" sz="700" b="1" dirty="0">
              <a:latin typeface="+mj-lt"/>
            </a:endParaRPr>
          </a:p>
        </p:txBody>
      </p:sp>
      <p:sp>
        <p:nvSpPr>
          <p:cNvPr id="36" name="Rectangle 35"/>
          <p:cNvSpPr/>
          <p:nvPr/>
        </p:nvSpPr>
        <p:spPr>
          <a:xfrm>
            <a:off x="2533461" y="3552024"/>
            <a:ext cx="2672699"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a:solidFill>
                  <a:srgbClr val="000000"/>
                </a:solidFill>
                <a:latin typeface="Georgia" panose="02040502050405020303" pitchFamily="18" charset="0"/>
              </a:rPr>
              <a:t>N</a:t>
            </a:r>
            <a:r>
              <a:rPr lang="es-PE" sz="1000" dirty="0" smtClean="0">
                <a:solidFill>
                  <a:srgbClr val="000000"/>
                </a:solidFill>
                <a:latin typeface="Georgia" panose="02040502050405020303" pitchFamily="18" charset="0"/>
              </a:rPr>
              <a:t>° de identificación fiscal del beneficiario efectivo de los pagos</a:t>
            </a:r>
            <a:endParaRPr lang="es-PE" sz="1000" dirty="0">
              <a:solidFill>
                <a:srgbClr val="000000"/>
              </a:solidFill>
              <a:latin typeface="Georgia" panose="02040502050405020303" pitchFamily="18" charset="0"/>
            </a:endParaRPr>
          </a:p>
        </p:txBody>
      </p:sp>
      <p:sp>
        <p:nvSpPr>
          <p:cNvPr id="37" name="Rectangle 36"/>
          <p:cNvSpPr/>
          <p:nvPr/>
        </p:nvSpPr>
        <p:spPr>
          <a:xfrm>
            <a:off x="5327861" y="3552024"/>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NIT o código interno del sistema contable</a:t>
            </a:r>
            <a:endParaRPr lang="es-PE" sz="1000" dirty="0">
              <a:latin typeface="+mj-lt"/>
            </a:endParaRPr>
          </a:p>
        </p:txBody>
      </p:sp>
      <p:sp>
        <p:nvSpPr>
          <p:cNvPr id="38" name="Rectangle 37"/>
          <p:cNvSpPr/>
          <p:nvPr/>
        </p:nvSpPr>
        <p:spPr>
          <a:xfrm>
            <a:off x="611560" y="3965120"/>
            <a:ext cx="648071" cy="47171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23</a:t>
            </a:r>
            <a:endParaRPr lang="es-PE" sz="700" b="1" dirty="0">
              <a:latin typeface="+mj-lt"/>
            </a:endParaRPr>
          </a:p>
        </p:txBody>
      </p:sp>
      <p:sp>
        <p:nvSpPr>
          <p:cNvPr id="39" name="Rectangle 38"/>
          <p:cNvSpPr/>
          <p:nvPr/>
        </p:nvSpPr>
        <p:spPr>
          <a:xfrm>
            <a:off x="2533461" y="3966987"/>
            <a:ext cx="2672699" cy="470125"/>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Apellidos y nombres, denominación o razón social  del beneficiario efectivo de los pagos</a:t>
            </a:r>
            <a:endParaRPr lang="es-PE" sz="1000" dirty="0">
              <a:solidFill>
                <a:srgbClr val="000000"/>
              </a:solidFill>
              <a:latin typeface="Georgia" panose="02040502050405020303" pitchFamily="18" charset="0"/>
            </a:endParaRPr>
          </a:p>
        </p:txBody>
      </p:sp>
      <p:sp>
        <p:nvSpPr>
          <p:cNvPr id="40" name="Rectangle 39"/>
          <p:cNvSpPr/>
          <p:nvPr/>
        </p:nvSpPr>
        <p:spPr>
          <a:xfrm>
            <a:off x="5327861" y="3966987"/>
            <a:ext cx="3276585" cy="470125"/>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En caso de personas naturales se debe consignar los datos en el siguiente orden: apellido paterno, apellido materno y nombre completo</a:t>
            </a:r>
            <a:r>
              <a:rPr lang="es-PE" sz="1000" dirty="0">
                <a:latin typeface="+mj-lt"/>
              </a:rPr>
              <a:t>.</a:t>
            </a:r>
          </a:p>
        </p:txBody>
      </p:sp>
      <p:sp>
        <p:nvSpPr>
          <p:cNvPr id="41" name="Rectangle 40"/>
          <p:cNvSpPr/>
          <p:nvPr/>
        </p:nvSpPr>
        <p:spPr>
          <a:xfrm>
            <a:off x="609959" y="4508323"/>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24</a:t>
            </a:r>
            <a:endParaRPr lang="es-PE" sz="700" b="1" dirty="0">
              <a:latin typeface="+mj-lt"/>
            </a:endParaRPr>
          </a:p>
        </p:txBody>
      </p:sp>
      <p:sp>
        <p:nvSpPr>
          <p:cNvPr id="42" name="Rectangle 41"/>
          <p:cNvSpPr/>
          <p:nvPr/>
        </p:nvSpPr>
        <p:spPr>
          <a:xfrm>
            <a:off x="2531860" y="4510191"/>
            <a:ext cx="2672699"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País del beneficiario de los pagos</a:t>
            </a:r>
            <a:endParaRPr lang="es-PE" sz="1000" dirty="0">
              <a:solidFill>
                <a:srgbClr val="000000"/>
              </a:solidFill>
              <a:latin typeface="Georgia" panose="02040502050405020303" pitchFamily="18" charset="0"/>
            </a:endParaRPr>
          </a:p>
        </p:txBody>
      </p:sp>
      <p:sp>
        <p:nvSpPr>
          <p:cNvPr id="43" name="Rectangle 42"/>
          <p:cNvSpPr/>
          <p:nvPr/>
        </p:nvSpPr>
        <p:spPr>
          <a:xfrm>
            <a:off x="5326260" y="4510191"/>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Según Tabla </a:t>
            </a:r>
            <a:r>
              <a:rPr lang="es-PE" sz="1000" dirty="0">
                <a:latin typeface="+mj-lt"/>
              </a:rPr>
              <a:t>35 </a:t>
            </a:r>
            <a:r>
              <a:rPr lang="es-PE" sz="1000" dirty="0" smtClean="0">
                <a:latin typeface="+mj-lt"/>
              </a:rPr>
              <a:t>(Código de país)</a:t>
            </a:r>
            <a:endParaRPr lang="es-PE" sz="1000" dirty="0">
              <a:latin typeface="+mj-lt"/>
            </a:endParaRPr>
          </a:p>
        </p:txBody>
      </p:sp>
      <p:sp>
        <p:nvSpPr>
          <p:cNvPr id="44" name="Rectangle 43"/>
          <p:cNvSpPr/>
          <p:nvPr/>
        </p:nvSpPr>
        <p:spPr>
          <a:xfrm>
            <a:off x="609957" y="4919655"/>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25</a:t>
            </a:r>
            <a:endParaRPr lang="es-PE" sz="700" b="1" dirty="0">
              <a:latin typeface="+mj-lt"/>
            </a:endParaRPr>
          </a:p>
        </p:txBody>
      </p:sp>
      <p:sp>
        <p:nvSpPr>
          <p:cNvPr id="45" name="Rectangle 44"/>
          <p:cNvSpPr/>
          <p:nvPr/>
        </p:nvSpPr>
        <p:spPr>
          <a:xfrm>
            <a:off x="2531858" y="4921523"/>
            <a:ext cx="2672699"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Vínculo entre el contribuyente y el residente en el extranjero</a:t>
            </a:r>
            <a:endParaRPr lang="es-PE" sz="1000" dirty="0">
              <a:solidFill>
                <a:srgbClr val="000000"/>
              </a:solidFill>
              <a:latin typeface="Georgia" panose="02040502050405020303" pitchFamily="18" charset="0"/>
            </a:endParaRPr>
          </a:p>
        </p:txBody>
      </p:sp>
      <p:sp>
        <p:nvSpPr>
          <p:cNvPr id="46" name="Rectangle 45"/>
          <p:cNvSpPr/>
          <p:nvPr/>
        </p:nvSpPr>
        <p:spPr>
          <a:xfrm>
            <a:off x="5326258" y="4921523"/>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Según Tabla 27 (Precios de transferencia)</a:t>
            </a:r>
          </a:p>
        </p:txBody>
      </p:sp>
      <p:sp>
        <p:nvSpPr>
          <p:cNvPr id="47" name="Rectangle 46"/>
          <p:cNvSpPr/>
          <p:nvPr/>
        </p:nvSpPr>
        <p:spPr>
          <a:xfrm>
            <a:off x="1381335" y="2725003"/>
            <a:ext cx="1030426" cy="2533245"/>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Información</a:t>
            </a:r>
          </a:p>
          <a:p>
            <a:pPr marL="3177">
              <a:spcAft>
                <a:spcPts val="529"/>
              </a:spcAft>
            </a:pPr>
            <a:r>
              <a:rPr lang="es-PE" sz="1000" smtClean="0">
                <a:latin typeface="+mj-lt"/>
              </a:rPr>
              <a:t>del sujeto no </a:t>
            </a:r>
            <a:endParaRPr lang="es-PE" sz="1000" dirty="0" smtClean="0">
              <a:latin typeface="+mj-lt"/>
            </a:endParaRPr>
          </a:p>
          <a:p>
            <a:pPr marL="3177">
              <a:spcAft>
                <a:spcPts val="529"/>
              </a:spcAft>
            </a:pPr>
            <a:r>
              <a:rPr lang="es-PE" sz="1000" dirty="0" smtClean="0">
                <a:latin typeface="+mj-lt"/>
              </a:rPr>
              <a:t>domiciliado</a:t>
            </a:r>
            <a:endParaRPr lang="es-PE" sz="1000" dirty="0">
              <a:latin typeface="+mj-lt"/>
            </a:endParaRPr>
          </a:p>
        </p:txBody>
      </p:sp>
      <p:pic>
        <p:nvPicPr>
          <p:cNvPr id="7" name="Picture 6"/>
          <p:cNvPicPr>
            <a:picLocks noChangeAspect="1"/>
          </p:cNvPicPr>
          <p:nvPr/>
        </p:nvPicPr>
        <p:blipFill>
          <a:blip r:embed="rId2"/>
          <a:stretch>
            <a:fillRect/>
          </a:stretch>
        </p:blipFill>
        <p:spPr>
          <a:xfrm>
            <a:off x="6754273" y="81782"/>
            <a:ext cx="2188654" cy="1292464"/>
          </a:xfrm>
          <a:prstGeom prst="rect">
            <a:avLst/>
          </a:prstGeom>
        </p:spPr>
      </p:pic>
    </p:spTree>
    <p:extLst>
      <p:ext uri="{BB962C8B-B14F-4D97-AF65-F5344CB8AC3E}">
        <p14:creationId xmlns:p14="http://schemas.microsoft.com/office/powerpoint/2010/main" val="310674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r>
              <a:rPr lang="es-PE" i="0" dirty="0" smtClean="0">
                <a:solidFill>
                  <a:schemeClr val="bg1">
                    <a:lumMod val="50000"/>
                  </a:schemeClr>
                </a:solidFill>
              </a:rPr>
              <a:t>B. Nuevos campos</a:t>
            </a:r>
            <a:endParaRPr lang="es-PE" i="0" dirty="0">
              <a:solidFill>
                <a:schemeClr val="bg1">
                  <a:lumMod val="50000"/>
                </a:schemeClr>
              </a:solidFill>
            </a:endParaRPr>
          </a:p>
        </p:txBody>
      </p:sp>
      <p:sp>
        <p:nvSpPr>
          <p:cNvPr id="4" name="Footer Placeholder 3"/>
          <p:cNvSpPr>
            <a:spLocks noGrp="1"/>
          </p:cNvSpPr>
          <p:nvPr>
            <p:ph type="ftr" sz="quarter" idx="3"/>
          </p:nvPr>
        </p:nvSpPr>
        <p:spPr>
          <a:xfrm>
            <a:off x="533400" y="6293149"/>
            <a:ext cx="5257800" cy="152400"/>
          </a:xfrm>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17</a:t>
            </a:fld>
            <a:endParaRPr lang="es-PE" dirty="0"/>
          </a:p>
        </p:txBody>
      </p:sp>
      <p:sp>
        <p:nvSpPr>
          <p:cNvPr id="6" name="Date Placeholder 5"/>
          <p:cNvSpPr>
            <a:spLocks noGrp="1"/>
          </p:cNvSpPr>
          <p:nvPr>
            <p:ph type="dt" sz="half" idx="2"/>
          </p:nvPr>
        </p:nvSpPr>
        <p:spPr>
          <a:xfrm>
            <a:off x="7086600" y="6229834"/>
            <a:ext cx="1524000" cy="152400"/>
          </a:xfrm>
        </p:spPr>
        <p:txBody>
          <a:bodyPr/>
          <a:lstStyle/>
          <a:p>
            <a:r>
              <a:rPr lang="es-PE" dirty="0" smtClean="0"/>
              <a:t>Junio 2016</a:t>
            </a:r>
            <a:endParaRPr lang="es-PE" dirty="0"/>
          </a:p>
        </p:txBody>
      </p:sp>
      <p:sp>
        <p:nvSpPr>
          <p:cNvPr id="3" name="TextBox 2"/>
          <p:cNvSpPr txBox="1"/>
          <p:nvPr/>
        </p:nvSpPr>
        <p:spPr>
          <a:xfrm>
            <a:off x="533400" y="1700808"/>
            <a:ext cx="8077200" cy="432048"/>
          </a:xfrm>
          <a:prstGeom prst="rect">
            <a:avLst/>
          </a:prstGeom>
          <a:noFill/>
        </p:spPr>
        <p:txBody>
          <a:bodyPr wrap="square" lIns="0" tIns="0" rIns="0" bIns="0" rtlCol="0">
            <a:noAutofit/>
          </a:bodyPr>
          <a:lstStyle/>
          <a:p>
            <a:pPr indent="-274320">
              <a:spcAft>
                <a:spcPts val="900"/>
              </a:spcAft>
            </a:pPr>
            <a:r>
              <a:rPr lang="es-PE" sz="1600" b="1" dirty="0" smtClean="0">
                <a:solidFill>
                  <a:schemeClr val="tx2"/>
                </a:solidFill>
                <a:latin typeface="Georgia" pitchFamily="18" charset="0"/>
              </a:rPr>
              <a:t>Formato 8.2:</a:t>
            </a:r>
            <a:r>
              <a:rPr lang="es-PE" sz="1600" dirty="0" smtClean="0">
                <a:solidFill>
                  <a:schemeClr val="tx2"/>
                </a:solidFill>
                <a:latin typeface="Georgia" pitchFamily="18" charset="0"/>
              </a:rPr>
              <a:t> Registro de compras – Información de Operaciones con Sujetos No Domiciliados (2 de 2)</a:t>
            </a:r>
            <a:endParaRPr lang="es-PE" sz="1600" dirty="0">
              <a:solidFill>
                <a:schemeClr val="tx2"/>
              </a:solidFill>
              <a:latin typeface="Georgia" pitchFamily="18" charset="0"/>
            </a:endParaRPr>
          </a:p>
          <a:p>
            <a:pPr indent="-274320">
              <a:spcAft>
                <a:spcPts val="900"/>
              </a:spcAft>
            </a:pPr>
            <a:endParaRPr lang="es-PE" sz="1600" dirty="0" smtClean="0">
              <a:solidFill>
                <a:schemeClr val="tx2"/>
              </a:solidFill>
              <a:latin typeface="Georgia" pitchFamily="18" charset="0"/>
            </a:endParaRPr>
          </a:p>
        </p:txBody>
      </p:sp>
      <p:sp>
        <p:nvSpPr>
          <p:cNvPr id="26" name="Rectangle 25"/>
          <p:cNvSpPr/>
          <p:nvPr/>
        </p:nvSpPr>
        <p:spPr>
          <a:xfrm>
            <a:off x="1365819" y="2254114"/>
            <a:ext cx="3854253"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Nombre del campo</a:t>
            </a:r>
            <a:endParaRPr lang="es-PE" sz="1000" b="1" dirty="0">
              <a:solidFill>
                <a:schemeClr val="bg1"/>
              </a:solidFill>
              <a:latin typeface="+mj-lt"/>
            </a:endParaRPr>
          </a:p>
        </p:txBody>
      </p:sp>
      <p:sp>
        <p:nvSpPr>
          <p:cNvPr id="27" name="Rectangle 26"/>
          <p:cNvSpPr/>
          <p:nvPr/>
        </p:nvSpPr>
        <p:spPr>
          <a:xfrm>
            <a:off x="5326258" y="2254114"/>
            <a:ext cx="3276585"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Consideraciones</a:t>
            </a:r>
            <a:endParaRPr lang="es-PE" sz="1000" b="1" dirty="0">
              <a:solidFill>
                <a:schemeClr val="bg1"/>
              </a:solidFill>
              <a:latin typeface="+mj-lt"/>
            </a:endParaRPr>
          </a:p>
        </p:txBody>
      </p:sp>
      <p:sp>
        <p:nvSpPr>
          <p:cNvPr id="28" name="Rectangle 27"/>
          <p:cNvSpPr/>
          <p:nvPr/>
        </p:nvSpPr>
        <p:spPr>
          <a:xfrm>
            <a:off x="611562" y="2637014"/>
            <a:ext cx="648071"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26</a:t>
            </a:r>
            <a:endParaRPr lang="es-PE" sz="700" b="1" dirty="0">
              <a:latin typeface="+mj-lt"/>
            </a:endParaRPr>
          </a:p>
        </p:txBody>
      </p:sp>
      <p:sp>
        <p:nvSpPr>
          <p:cNvPr id="29" name="Rectangle 28"/>
          <p:cNvSpPr/>
          <p:nvPr/>
        </p:nvSpPr>
        <p:spPr>
          <a:xfrm>
            <a:off x="2533463" y="2638882"/>
            <a:ext cx="2672699"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Renta Bruta</a:t>
            </a:r>
            <a:endParaRPr lang="es-PE" sz="1000" dirty="0">
              <a:solidFill>
                <a:srgbClr val="000000"/>
              </a:solidFill>
              <a:latin typeface="Georgia" panose="02040502050405020303" pitchFamily="18" charset="0"/>
            </a:endParaRPr>
          </a:p>
        </p:txBody>
      </p:sp>
      <p:sp>
        <p:nvSpPr>
          <p:cNvPr id="30" name="Rectangle 29"/>
          <p:cNvSpPr/>
          <p:nvPr/>
        </p:nvSpPr>
        <p:spPr>
          <a:xfrm>
            <a:off x="5327863" y="2638882"/>
            <a:ext cx="3276585" cy="25560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endParaRPr lang="es-PE" sz="1000" dirty="0">
              <a:latin typeface="+mj-lt"/>
            </a:endParaRPr>
          </a:p>
        </p:txBody>
      </p:sp>
      <p:sp>
        <p:nvSpPr>
          <p:cNvPr id="31" name="Rectangle 30"/>
          <p:cNvSpPr/>
          <p:nvPr/>
        </p:nvSpPr>
        <p:spPr>
          <a:xfrm>
            <a:off x="611561" y="2255709"/>
            <a:ext cx="648072"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Nro campo</a:t>
            </a:r>
            <a:endParaRPr lang="es-PE" sz="1000" b="1" dirty="0">
              <a:solidFill>
                <a:schemeClr val="bg1"/>
              </a:solidFill>
              <a:latin typeface="+mj-lt"/>
            </a:endParaRPr>
          </a:p>
        </p:txBody>
      </p:sp>
      <p:sp>
        <p:nvSpPr>
          <p:cNvPr id="32" name="Rectangle 31"/>
          <p:cNvSpPr/>
          <p:nvPr/>
        </p:nvSpPr>
        <p:spPr>
          <a:xfrm>
            <a:off x="611560" y="2964294"/>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27</a:t>
            </a:r>
            <a:endParaRPr lang="es-PE" sz="700" b="1" dirty="0">
              <a:latin typeface="+mj-lt"/>
            </a:endParaRPr>
          </a:p>
        </p:txBody>
      </p:sp>
      <p:sp>
        <p:nvSpPr>
          <p:cNvPr id="33" name="Rectangle 32"/>
          <p:cNvSpPr/>
          <p:nvPr/>
        </p:nvSpPr>
        <p:spPr>
          <a:xfrm>
            <a:off x="2533461" y="2966162"/>
            <a:ext cx="2672699"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Deducción / Costo de Enajenación de bienes de capital</a:t>
            </a:r>
            <a:endParaRPr lang="es-PE" sz="1000" dirty="0">
              <a:solidFill>
                <a:srgbClr val="000000"/>
              </a:solidFill>
              <a:latin typeface="Georgia" panose="02040502050405020303" pitchFamily="18" charset="0"/>
            </a:endParaRPr>
          </a:p>
        </p:txBody>
      </p:sp>
      <p:sp>
        <p:nvSpPr>
          <p:cNvPr id="34" name="Rectangle 33"/>
          <p:cNvSpPr/>
          <p:nvPr/>
        </p:nvSpPr>
        <p:spPr>
          <a:xfrm>
            <a:off x="5327861" y="2966162"/>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Cuando sea aplicable</a:t>
            </a:r>
            <a:endParaRPr lang="es-PE" sz="1000" dirty="0">
              <a:latin typeface="+mj-lt"/>
            </a:endParaRPr>
          </a:p>
        </p:txBody>
      </p:sp>
      <p:sp>
        <p:nvSpPr>
          <p:cNvPr id="35" name="Rectangle 34"/>
          <p:cNvSpPr/>
          <p:nvPr/>
        </p:nvSpPr>
        <p:spPr>
          <a:xfrm>
            <a:off x="611560" y="3367878"/>
            <a:ext cx="648071"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28</a:t>
            </a:r>
            <a:endParaRPr lang="es-PE" sz="700" b="1" dirty="0">
              <a:latin typeface="+mj-lt"/>
            </a:endParaRPr>
          </a:p>
        </p:txBody>
      </p:sp>
      <p:sp>
        <p:nvSpPr>
          <p:cNvPr id="36" name="Rectangle 35"/>
          <p:cNvSpPr/>
          <p:nvPr/>
        </p:nvSpPr>
        <p:spPr>
          <a:xfrm>
            <a:off x="2533461" y="3369746"/>
            <a:ext cx="2672699"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Renta Neta</a:t>
            </a:r>
            <a:endParaRPr lang="es-PE" sz="1000" dirty="0">
              <a:solidFill>
                <a:srgbClr val="000000"/>
              </a:solidFill>
              <a:latin typeface="Georgia" panose="02040502050405020303" pitchFamily="18" charset="0"/>
            </a:endParaRPr>
          </a:p>
        </p:txBody>
      </p:sp>
      <p:sp>
        <p:nvSpPr>
          <p:cNvPr id="37" name="Rectangle 36"/>
          <p:cNvSpPr/>
          <p:nvPr/>
        </p:nvSpPr>
        <p:spPr>
          <a:xfrm>
            <a:off x="5327861" y="3369746"/>
            <a:ext cx="3276585" cy="25560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endParaRPr lang="es-PE" sz="1000" dirty="0">
              <a:latin typeface="+mj-lt"/>
            </a:endParaRPr>
          </a:p>
        </p:txBody>
      </p:sp>
      <p:sp>
        <p:nvSpPr>
          <p:cNvPr id="38" name="Rectangle 37"/>
          <p:cNvSpPr/>
          <p:nvPr/>
        </p:nvSpPr>
        <p:spPr>
          <a:xfrm>
            <a:off x="611560" y="3706640"/>
            <a:ext cx="648071"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29</a:t>
            </a:r>
            <a:endParaRPr lang="es-PE" sz="700" b="1" dirty="0">
              <a:latin typeface="+mj-lt"/>
            </a:endParaRPr>
          </a:p>
        </p:txBody>
      </p:sp>
      <p:sp>
        <p:nvSpPr>
          <p:cNvPr id="39" name="Rectangle 38"/>
          <p:cNvSpPr/>
          <p:nvPr/>
        </p:nvSpPr>
        <p:spPr>
          <a:xfrm>
            <a:off x="2533461" y="3708508"/>
            <a:ext cx="2672699"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Tasa de retención (%)</a:t>
            </a:r>
            <a:endParaRPr lang="es-PE" sz="1000" dirty="0">
              <a:solidFill>
                <a:srgbClr val="000000"/>
              </a:solidFill>
              <a:latin typeface="Georgia" panose="02040502050405020303" pitchFamily="18" charset="0"/>
            </a:endParaRPr>
          </a:p>
        </p:txBody>
      </p:sp>
      <p:sp>
        <p:nvSpPr>
          <p:cNvPr id="40" name="Rectangle 39"/>
          <p:cNvSpPr/>
          <p:nvPr/>
        </p:nvSpPr>
        <p:spPr>
          <a:xfrm>
            <a:off x="5327861" y="3708508"/>
            <a:ext cx="3276585" cy="25560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Según lo establecido por SUNAT</a:t>
            </a:r>
            <a:endParaRPr lang="es-PE" sz="1000" dirty="0">
              <a:latin typeface="+mj-lt"/>
            </a:endParaRPr>
          </a:p>
        </p:txBody>
      </p:sp>
      <p:sp>
        <p:nvSpPr>
          <p:cNvPr id="41" name="Rectangle 40"/>
          <p:cNvSpPr/>
          <p:nvPr/>
        </p:nvSpPr>
        <p:spPr>
          <a:xfrm>
            <a:off x="609959" y="4048971"/>
            <a:ext cx="648071"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30</a:t>
            </a:r>
            <a:endParaRPr lang="es-PE" sz="700" b="1" dirty="0">
              <a:latin typeface="+mj-lt"/>
            </a:endParaRPr>
          </a:p>
        </p:txBody>
      </p:sp>
      <p:sp>
        <p:nvSpPr>
          <p:cNvPr id="42" name="Rectangle 41"/>
          <p:cNvSpPr/>
          <p:nvPr/>
        </p:nvSpPr>
        <p:spPr>
          <a:xfrm>
            <a:off x="2531860" y="4050839"/>
            <a:ext cx="2672699"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Impuesto retenido</a:t>
            </a:r>
            <a:endParaRPr lang="es-PE" sz="1000" dirty="0">
              <a:solidFill>
                <a:srgbClr val="000000"/>
              </a:solidFill>
              <a:latin typeface="Georgia" panose="02040502050405020303" pitchFamily="18" charset="0"/>
            </a:endParaRPr>
          </a:p>
        </p:txBody>
      </p:sp>
      <p:sp>
        <p:nvSpPr>
          <p:cNvPr id="43" name="Rectangle 42"/>
          <p:cNvSpPr/>
          <p:nvPr/>
        </p:nvSpPr>
        <p:spPr>
          <a:xfrm>
            <a:off x="5326260" y="4050839"/>
            <a:ext cx="3276585" cy="25560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endParaRPr lang="es-PE" sz="1000" dirty="0">
              <a:latin typeface="+mj-lt"/>
            </a:endParaRPr>
          </a:p>
        </p:txBody>
      </p:sp>
      <p:sp>
        <p:nvSpPr>
          <p:cNvPr id="44" name="Rectangle 43"/>
          <p:cNvSpPr/>
          <p:nvPr/>
        </p:nvSpPr>
        <p:spPr>
          <a:xfrm>
            <a:off x="609957" y="4411146"/>
            <a:ext cx="648071"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31</a:t>
            </a:r>
            <a:endParaRPr lang="es-PE" sz="700" b="1" dirty="0">
              <a:latin typeface="+mj-lt"/>
            </a:endParaRPr>
          </a:p>
        </p:txBody>
      </p:sp>
      <p:sp>
        <p:nvSpPr>
          <p:cNvPr id="45" name="Rectangle 44"/>
          <p:cNvSpPr/>
          <p:nvPr/>
        </p:nvSpPr>
        <p:spPr>
          <a:xfrm>
            <a:off x="2531858" y="4413014"/>
            <a:ext cx="2672699"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Convenios para evitar la doble imposición</a:t>
            </a:r>
            <a:endParaRPr lang="es-PE" sz="1000" dirty="0">
              <a:solidFill>
                <a:srgbClr val="000000"/>
              </a:solidFill>
              <a:latin typeface="Georgia" panose="02040502050405020303" pitchFamily="18" charset="0"/>
            </a:endParaRPr>
          </a:p>
        </p:txBody>
      </p:sp>
      <p:sp>
        <p:nvSpPr>
          <p:cNvPr id="46" name="Rectangle 45"/>
          <p:cNvSpPr/>
          <p:nvPr/>
        </p:nvSpPr>
        <p:spPr>
          <a:xfrm>
            <a:off x="5326258" y="4413014"/>
            <a:ext cx="3276585" cy="25560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Según Tabla 25</a:t>
            </a:r>
            <a:endParaRPr lang="es-PE" sz="1000" dirty="0">
              <a:latin typeface="+mj-lt"/>
            </a:endParaRPr>
          </a:p>
        </p:txBody>
      </p:sp>
      <p:sp>
        <p:nvSpPr>
          <p:cNvPr id="47" name="Rectangle 46"/>
          <p:cNvSpPr/>
          <p:nvPr/>
        </p:nvSpPr>
        <p:spPr>
          <a:xfrm>
            <a:off x="1381335" y="2630238"/>
            <a:ext cx="1030426" cy="351832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Impuesto a la Renta</a:t>
            </a:r>
            <a:endParaRPr lang="es-PE" sz="1000" dirty="0">
              <a:latin typeface="+mj-lt"/>
            </a:endParaRPr>
          </a:p>
        </p:txBody>
      </p:sp>
      <p:sp>
        <p:nvSpPr>
          <p:cNvPr id="48" name="Rectangle 47"/>
          <p:cNvSpPr/>
          <p:nvPr/>
        </p:nvSpPr>
        <p:spPr>
          <a:xfrm>
            <a:off x="617714" y="4771186"/>
            <a:ext cx="648071"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32</a:t>
            </a:r>
            <a:endParaRPr lang="es-PE" sz="700" b="1" dirty="0">
              <a:latin typeface="+mj-lt"/>
            </a:endParaRPr>
          </a:p>
        </p:txBody>
      </p:sp>
      <p:sp>
        <p:nvSpPr>
          <p:cNvPr id="49" name="Rectangle 48"/>
          <p:cNvSpPr/>
          <p:nvPr/>
        </p:nvSpPr>
        <p:spPr>
          <a:xfrm>
            <a:off x="2539615" y="4773053"/>
            <a:ext cx="2672699"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Exoneración aplicada</a:t>
            </a:r>
            <a:endParaRPr lang="es-PE" sz="1000" dirty="0">
              <a:solidFill>
                <a:srgbClr val="000000"/>
              </a:solidFill>
              <a:latin typeface="Georgia" panose="02040502050405020303" pitchFamily="18" charset="0"/>
            </a:endParaRPr>
          </a:p>
        </p:txBody>
      </p:sp>
      <p:sp>
        <p:nvSpPr>
          <p:cNvPr id="50" name="Rectangle 49"/>
          <p:cNvSpPr/>
          <p:nvPr/>
        </p:nvSpPr>
        <p:spPr>
          <a:xfrm>
            <a:off x="5334015" y="4773053"/>
            <a:ext cx="3276585" cy="25560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Según Tabla 33 (Art. 19 de la Ley de IR)</a:t>
            </a:r>
          </a:p>
        </p:txBody>
      </p:sp>
      <p:sp>
        <p:nvSpPr>
          <p:cNvPr id="51" name="Rectangle 50"/>
          <p:cNvSpPr/>
          <p:nvPr/>
        </p:nvSpPr>
        <p:spPr>
          <a:xfrm>
            <a:off x="631112" y="5105900"/>
            <a:ext cx="648071"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33</a:t>
            </a:r>
            <a:endParaRPr lang="es-PE" sz="700" b="1" dirty="0">
              <a:latin typeface="+mj-lt"/>
            </a:endParaRPr>
          </a:p>
        </p:txBody>
      </p:sp>
      <p:sp>
        <p:nvSpPr>
          <p:cNvPr id="52" name="Rectangle 51"/>
          <p:cNvSpPr/>
          <p:nvPr/>
        </p:nvSpPr>
        <p:spPr>
          <a:xfrm>
            <a:off x="2539615" y="5107768"/>
            <a:ext cx="2686097"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Tipo de renta</a:t>
            </a:r>
            <a:endParaRPr lang="es-PE" sz="1000" dirty="0">
              <a:solidFill>
                <a:srgbClr val="000000"/>
              </a:solidFill>
              <a:latin typeface="Georgia" panose="02040502050405020303" pitchFamily="18" charset="0"/>
            </a:endParaRPr>
          </a:p>
        </p:txBody>
      </p:sp>
      <p:sp>
        <p:nvSpPr>
          <p:cNvPr id="53" name="Rectangle 52"/>
          <p:cNvSpPr/>
          <p:nvPr/>
        </p:nvSpPr>
        <p:spPr>
          <a:xfrm>
            <a:off x="5347413" y="5107768"/>
            <a:ext cx="3276585" cy="25560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Según Tabla </a:t>
            </a:r>
            <a:r>
              <a:rPr lang="es-PE" sz="1000" dirty="0">
                <a:latin typeface="+mj-lt"/>
              </a:rPr>
              <a:t>31 </a:t>
            </a:r>
            <a:r>
              <a:rPr lang="es-PE" sz="1000" dirty="0" smtClean="0">
                <a:latin typeface="+mj-lt"/>
              </a:rPr>
              <a:t>(Art</a:t>
            </a:r>
            <a:r>
              <a:rPr lang="es-PE" sz="1000" dirty="0">
                <a:latin typeface="+mj-lt"/>
              </a:rPr>
              <a:t>. </a:t>
            </a:r>
            <a:r>
              <a:rPr lang="es-PE" sz="1000" dirty="0" smtClean="0">
                <a:latin typeface="+mj-lt"/>
              </a:rPr>
              <a:t>9 al 13 </a:t>
            </a:r>
            <a:r>
              <a:rPr lang="es-PE" sz="1000" dirty="0">
                <a:latin typeface="+mj-lt"/>
              </a:rPr>
              <a:t>de la Ley de IR)</a:t>
            </a:r>
          </a:p>
        </p:txBody>
      </p:sp>
      <p:sp>
        <p:nvSpPr>
          <p:cNvPr id="54" name="Rectangle 53"/>
          <p:cNvSpPr/>
          <p:nvPr/>
        </p:nvSpPr>
        <p:spPr>
          <a:xfrm>
            <a:off x="631110" y="5456110"/>
            <a:ext cx="648071"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34</a:t>
            </a:r>
            <a:endParaRPr lang="es-PE" sz="700" b="1" dirty="0">
              <a:latin typeface="+mj-lt"/>
            </a:endParaRPr>
          </a:p>
        </p:txBody>
      </p:sp>
      <p:sp>
        <p:nvSpPr>
          <p:cNvPr id="55" name="Rectangle 54"/>
          <p:cNvSpPr/>
          <p:nvPr/>
        </p:nvSpPr>
        <p:spPr>
          <a:xfrm>
            <a:off x="2539613" y="5457978"/>
            <a:ext cx="2686097" cy="2556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Modalidad del servicio prestado</a:t>
            </a:r>
            <a:endParaRPr lang="es-PE" sz="1000" dirty="0">
              <a:solidFill>
                <a:srgbClr val="000000"/>
              </a:solidFill>
              <a:latin typeface="Georgia" panose="02040502050405020303" pitchFamily="18" charset="0"/>
            </a:endParaRPr>
          </a:p>
        </p:txBody>
      </p:sp>
      <p:sp>
        <p:nvSpPr>
          <p:cNvPr id="56" name="Rectangle 55"/>
          <p:cNvSpPr/>
          <p:nvPr/>
        </p:nvSpPr>
        <p:spPr>
          <a:xfrm>
            <a:off x="5347411" y="5457978"/>
            <a:ext cx="3276585" cy="25560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Según Tabla 32 (Donde se ha llevado a cabo el servicio)</a:t>
            </a:r>
            <a:endParaRPr lang="es-PE" sz="1000" dirty="0">
              <a:latin typeface="+mj-lt"/>
            </a:endParaRPr>
          </a:p>
        </p:txBody>
      </p:sp>
      <p:sp>
        <p:nvSpPr>
          <p:cNvPr id="57" name="Rectangle 56"/>
          <p:cNvSpPr/>
          <p:nvPr/>
        </p:nvSpPr>
        <p:spPr>
          <a:xfrm>
            <a:off x="631110" y="5810900"/>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35</a:t>
            </a:r>
            <a:endParaRPr lang="es-PE" sz="700" b="1" dirty="0">
              <a:latin typeface="+mj-lt"/>
            </a:endParaRPr>
          </a:p>
        </p:txBody>
      </p:sp>
      <p:sp>
        <p:nvSpPr>
          <p:cNvPr id="58" name="Rectangle 57"/>
          <p:cNvSpPr/>
          <p:nvPr/>
        </p:nvSpPr>
        <p:spPr>
          <a:xfrm>
            <a:off x="2539613" y="5812768"/>
            <a:ext cx="2686097" cy="335789"/>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Aplicación del penúltimo párrafo del Art. 76° de la Ley del IR</a:t>
            </a:r>
            <a:endParaRPr lang="es-PE" sz="1000" dirty="0">
              <a:solidFill>
                <a:srgbClr val="000000"/>
              </a:solidFill>
              <a:latin typeface="Georgia" panose="02040502050405020303" pitchFamily="18" charset="0"/>
            </a:endParaRPr>
          </a:p>
        </p:txBody>
      </p:sp>
      <p:sp>
        <p:nvSpPr>
          <p:cNvPr id="59" name="Rectangle 58"/>
          <p:cNvSpPr/>
          <p:nvPr/>
        </p:nvSpPr>
        <p:spPr>
          <a:xfrm>
            <a:off x="5347411" y="5812768"/>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Consignar “1” si aplica.</a:t>
            </a:r>
            <a:endParaRPr lang="es-PE" sz="1000" dirty="0">
              <a:latin typeface="+mj-lt"/>
            </a:endParaRPr>
          </a:p>
        </p:txBody>
      </p:sp>
      <p:pic>
        <p:nvPicPr>
          <p:cNvPr id="7" name="Picture 6"/>
          <p:cNvPicPr>
            <a:picLocks noChangeAspect="1"/>
          </p:cNvPicPr>
          <p:nvPr/>
        </p:nvPicPr>
        <p:blipFill>
          <a:blip r:embed="rId2"/>
          <a:stretch>
            <a:fillRect/>
          </a:stretch>
        </p:blipFill>
        <p:spPr>
          <a:xfrm>
            <a:off x="6754273" y="114454"/>
            <a:ext cx="2188654" cy="1292464"/>
          </a:xfrm>
          <a:prstGeom prst="rect">
            <a:avLst/>
          </a:prstGeom>
        </p:spPr>
      </p:pic>
    </p:spTree>
    <p:extLst>
      <p:ext uri="{BB962C8B-B14F-4D97-AF65-F5344CB8AC3E}">
        <p14:creationId xmlns:p14="http://schemas.microsoft.com/office/powerpoint/2010/main" val="380696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500"/>
                                        <p:tgtEl>
                                          <p:spTgt spid="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500"/>
                                        <p:tgtEl>
                                          <p:spTgt spid="5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r>
              <a:rPr lang="es-PE" i="0" dirty="0" smtClean="0">
                <a:solidFill>
                  <a:schemeClr val="bg1">
                    <a:lumMod val="50000"/>
                  </a:schemeClr>
                </a:solidFill>
              </a:rPr>
              <a:t>B. Nuevos campos</a:t>
            </a:r>
            <a:endParaRPr lang="es-PE" i="0" dirty="0">
              <a:solidFill>
                <a:schemeClr val="bg1">
                  <a:lumMod val="50000"/>
                </a:schemeClr>
              </a:solidFill>
            </a:endParaRPr>
          </a:p>
        </p:txBody>
      </p:sp>
      <p:sp>
        <p:nvSpPr>
          <p:cNvPr id="4" name="Footer Placeholder 3"/>
          <p:cNvSpPr>
            <a:spLocks noGrp="1"/>
          </p:cNvSpPr>
          <p:nvPr>
            <p:ph type="ftr" sz="quarter" idx="3"/>
          </p:nvPr>
        </p:nvSpPr>
        <p:spPr>
          <a:xfrm>
            <a:off x="533400" y="6293149"/>
            <a:ext cx="5257800" cy="152400"/>
          </a:xfrm>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18</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sp>
        <p:nvSpPr>
          <p:cNvPr id="3" name="TextBox 2"/>
          <p:cNvSpPr txBox="1"/>
          <p:nvPr/>
        </p:nvSpPr>
        <p:spPr>
          <a:xfrm>
            <a:off x="533400" y="1844824"/>
            <a:ext cx="8077200" cy="432048"/>
          </a:xfrm>
          <a:prstGeom prst="rect">
            <a:avLst/>
          </a:prstGeom>
          <a:noFill/>
        </p:spPr>
        <p:txBody>
          <a:bodyPr wrap="square" lIns="0" tIns="0" rIns="0" bIns="0" rtlCol="0">
            <a:noAutofit/>
          </a:bodyPr>
          <a:lstStyle/>
          <a:p>
            <a:pPr>
              <a:spcAft>
                <a:spcPts val="900"/>
              </a:spcAft>
            </a:pPr>
            <a:r>
              <a:rPr lang="es-PE" sz="1600" b="1" smtClean="0">
                <a:solidFill>
                  <a:schemeClr val="tx2"/>
                </a:solidFill>
                <a:latin typeface="Georgia" pitchFamily="18" charset="0"/>
              </a:rPr>
              <a:t>Formato 14.1:</a:t>
            </a:r>
            <a:r>
              <a:rPr lang="es-PE" sz="1600" smtClean="0">
                <a:solidFill>
                  <a:schemeClr val="tx2"/>
                </a:solidFill>
                <a:latin typeface="Georgia" pitchFamily="18" charset="0"/>
              </a:rPr>
              <a:t> </a:t>
            </a:r>
            <a:r>
              <a:rPr lang="pt-BR" sz="1600" smtClean="0">
                <a:solidFill>
                  <a:schemeClr val="tx2"/>
                </a:solidFill>
                <a:latin typeface="Georgia" pitchFamily="18" charset="0"/>
              </a:rPr>
              <a:t>Registro de ventas e ingresos</a:t>
            </a:r>
            <a:endParaRPr lang="es-PE" sz="1600" dirty="0" smtClean="0">
              <a:solidFill>
                <a:schemeClr val="tx2"/>
              </a:solidFill>
              <a:latin typeface="Georgia" pitchFamily="18" charset="0"/>
            </a:endParaRPr>
          </a:p>
        </p:txBody>
      </p:sp>
      <p:sp>
        <p:nvSpPr>
          <p:cNvPr id="26" name="Rectangle 25"/>
          <p:cNvSpPr/>
          <p:nvPr/>
        </p:nvSpPr>
        <p:spPr>
          <a:xfrm>
            <a:off x="1365819" y="2348880"/>
            <a:ext cx="3854253"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Nombre del campo</a:t>
            </a:r>
            <a:endParaRPr lang="es-PE" sz="1000" b="1" dirty="0">
              <a:solidFill>
                <a:schemeClr val="bg1"/>
              </a:solidFill>
              <a:latin typeface="+mj-lt"/>
            </a:endParaRPr>
          </a:p>
        </p:txBody>
      </p:sp>
      <p:sp>
        <p:nvSpPr>
          <p:cNvPr id="27" name="Rectangle 26"/>
          <p:cNvSpPr/>
          <p:nvPr/>
        </p:nvSpPr>
        <p:spPr>
          <a:xfrm>
            <a:off x="5326258" y="2348880"/>
            <a:ext cx="3276585"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Consideraciones</a:t>
            </a:r>
            <a:endParaRPr lang="es-PE" sz="1000" b="1" dirty="0">
              <a:solidFill>
                <a:schemeClr val="bg1"/>
              </a:solidFill>
              <a:latin typeface="+mj-lt"/>
            </a:endParaRPr>
          </a:p>
        </p:txBody>
      </p:sp>
      <p:sp>
        <p:nvSpPr>
          <p:cNvPr id="28" name="Rectangle 27"/>
          <p:cNvSpPr/>
          <p:nvPr/>
        </p:nvSpPr>
        <p:spPr>
          <a:xfrm>
            <a:off x="611562" y="2731780"/>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15</a:t>
            </a:r>
            <a:endParaRPr lang="es-PE" sz="700" b="1" dirty="0">
              <a:latin typeface="+mj-lt"/>
            </a:endParaRPr>
          </a:p>
        </p:txBody>
      </p:sp>
      <p:sp>
        <p:nvSpPr>
          <p:cNvPr id="29" name="Rectangle 28"/>
          <p:cNvSpPr/>
          <p:nvPr/>
        </p:nvSpPr>
        <p:spPr>
          <a:xfrm>
            <a:off x="1365819" y="2733648"/>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Descuento de la Base Imponible</a:t>
            </a:r>
            <a:endParaRPr lang="es-PE" sz="1000" dirty="0">
              <a:solidFill>
                <a:srgbClr val="000000"/>
              </a:solidFill>
              <a:latin typeface="Georgia" panose="02040502050405020303" pitchFamily="18" charset="0"/>
            </a:endParaRPr>
          </a:p>
        </p:txBody>
      </p:sp>
      <p:sp>
        <p:nvSpPr>
          <p:cNvPr id="30" name="Rectangle 29"/>
          <p:cNvSpPr/>
          <p:nvPr/>
        </p:nvSpPr>
        <p:spPr>
          <a:xfrm>
            <a:off x="5327863" y="2733648"/>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endParaRPr lang="es-PE" sz="1000" dirty="0">
              <a:latin typeface="+mj-lt"/>
            </a:endParaRPr>
          </a:p>
        </p:txBody>
      </p:sp>
      <p:sp>
        <p:nvSpPr>
          <p:cNvPr id="31" name="Rectangle 30"/>
          <p:cNvSpPr/>
          <p:nvPr/>
        </p:nvSpPr>
        <p:spPr>
          <a:xfrm>
            <a:off x="611561" y="2350475"/>
            <a:ext cx="648072"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Nro campo</a:t>
            </a:r>
            <a:endParaRPr lang="es-PE" sz="1000" b="1" dirty="0">
              <a:solidFill>
                <a:schemeClr val="bg1"/>
              </a:solidFill>
              <a:latin typeface="+mj-lt"/>
            </a:endParaRPr>
          </a:p>
        </p:txBody>
      </p:sp>
      <p:sp>
        <p:nvSpPr>
          <p:cNvPr id="32" name="Rectangle 31"/>
          <p:cNvSpPr/>
          <p:nvPr/>
        </p:nvSpPr>
        <p:spPr>
          <a:xfrm>
            <a:off x="611560" y="3140968"/>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17</a:t>
            </a:r>
            <a:endParaRPr lang="es-PE" sz="700" b="1" dirty="0">
              <a:latin typeface="+mj-lt"/>
            </a:endParaRPr>
          </a:p>
        </p:txBody>
      </p:sp>
      <p:sp>
        <p:nvSpPr>
          <p:cNvPr id="33" name="Rectangle 32"/>
          <p:cNvSpPr/>
          <p:nvPr/>
        </p:nvSpPr>
        <p:spPr>
          <a:xfrm>
            <a:off x="1365817" y="3142836"/>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Descuento del IGV y/o IPM</a:t>
            </a:r>
            <a:endParaRPr lang="es-PE" sz="1000" dirty="0">
              <a:solidFill>
                <a:srgbClr val="000000"/>
              </a:solidFill>
              <a:latin typeface="Georgia" panose="02040502050405020303" pitchFamily="18" charset="0"/>
            </a:endParaRPr>
          </a:p>
        </p:txBody>
      </p:sp>
      <p:sp>
        <p:nvSpPr>
          <p:cNvPr id="34" name="Rectangle 33"/>
          <p:cNvSpPr/>
          <p:nvPr/>
        </p:nvSpPr>
        <p:spPr>
          <a:xfrm>
            <a:off x="5327861" y="3142836"/>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endParaRPr lang="es-PE" sz="1000" dirty="0">
              <a:latin typeface="+mj-lt"/>
            </a:endParaRPr>
          </a:p>
        </p:txBody>
      </p:sp>
      <p:sp>
        <p:nvSpPr>
          <p:cNvPr id="35" name="Rectangle 34"/>
          <p:cNvSpPr/>
          <p:nvPr/>
        </p:nvSpPr>
        <p:spPr>
          <a:xfrm>
            <a:off x="611560" y="4005064"/>
            <a:ext cx="648071" cy="785642"/>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31</a:t>
            </a:r>
            <a:endParaRPr lang="es-PE" sz="700" b="1" dirty="0">
              <a:latin typeface="+mj-lt"/>
            </a:endParaRPr>
          </a:p>
        </p:txBody>
      </p:sp>
      <p:sp>
        <p:nvSpPr>
          <p:cNvPr id="36" name="Rectangle 35"/>
          <p:cNvSpPr/>
          <p:nvPr/>
        </p:nvSpPr>
        <p:spPr>
          <a:xfrm>
            <a:off x="1365817" y="4006931"/>
            <a:ext cx="3840343" cy="783001"/>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Identificación del Contrato o del proyecto</a:t>
            </a:r>
            <a:endParaRPr lang="es-PE" sz="1000" dirty="0">
              <a:solidFill>
                <a:srgbClr val="000000"/>
              </a:solidFill>
              <a:latin typeface="Georgia" panose="02040502050405020303" pitchFamily="18" charset="0"/>
            </a:endParaRPr>
          </a:p>
        </p:txBody>
      </p:sp>
      <p:sp>
        <p:nvSpPr>
          <p:cNvPr id="37" name="Rectangle 36"/>
          <p:cNvSpPr/>
          <p:nvPr/>
        </p:nvSpPr>
        <p:spPr>
          <a:xfrm>
            <a:off x="5327861" y="4006931"/>
            <a:ext cx="3276585" cy="783001"/>
          </a:xfrm>
          <a:prstGeom prst="rect">
            <a:avLst/>
          </a:prstGeom>
          <a:solidFill>
            <a:schemeClr val="bg2"/>
          </a:solidFill>
          <a:ln w="6350">
            <a:solidFill>
              <a:schemeClr val="accent1"/>
            </a:solidFill>
          </a:ln>
        </p:spPr>
        <p:txBody>
          <a:bodyPr vert="horz" wrap="square" lIns="80682" tIns="40341" rIns="80682" bIns="40341" rtlCol="0" anchor="ctr">
            <a:noAutofit/>
          </a:bodyPr>
          <a:lstStyle/>
          <a:p>
            <a:pPr lvl="0" fontAlgn="b">
              <a:defRPr/>
            </a:pPr>
            <a:r>
              <a:rPr lang="es-PE" sz="1000" dirty="0">
                <a:solidFill>
                  <a:srgbClr val="000000"/>
                </a:solidFill>
                <a:latin typeface="Georgia"/>
              </a:rPr>
              <a:t>Uso exclusivo para los </a:t>
            </a:r>
            <a:r>
              <a:rPr lang="es-PE" sz="1000" dirty="0" smtClean="0">
                <a:solidFill>
                  <a:srgbClr val="000000"/>
                </a:solidFill>
                <a:latin typeface="Georgia"/>
              </a:rPr>
              <a:t>operadores </a:t>
            </a:r>
            <a:r>
              <a:rPr lang="es-PE" sz="1000" dirty="0">
                <a:solidFill>
                  <a:srgbClr val="000000"/>
                </a:solidFill>
                <a:latin typeface="Georgia"/>
              </a:rPr>
              <a:t>de las sociedades irregulares, consorcios, </a:t>
            </a:r>
            <a:r>
              <a:rPr lang="es-PE" sz="1000" dirty="0" err="1">
                <a:solidFill>
                  <a:srgbClr val="000000"/>
                </a:solidFill>
                <a:latin typeface="Georgia"/>
              </a:rPr>
              <a:t>joint</a:t>
            </a:r>
            <a:r>
              <a:rPr lang="es-PE" sz="1000" dirty="0">
                <a:solidFill>
                  <a:srgbClr val="000000"/>
                </a:solidFill>
                <a:latin typeface="Georgia"/>
              </a:rPr>
              <a:t> </a:t>
            </a:r>
            <a:r>
              <a:rPr lang="es-PE" sz="1000" dirty="0" err="1">
                <a:solidFill>
                  <a:srgbClr val="000000"/>
                </a:solidFill>
                <a:latin typeface="Georgia"/>
              </a:rPr>
              <a:t>ventures</a:t>
            </a:r>
            <a:r>
              <a:rPr lang="es-PE" sz="1000" dirty="0">
                <a:solidFill>
                  <a:srgbClr val="000000"/>
                </a:solidFill>
                <a:latin typeface="Georgia"/>
              </a:rPr>
              <a:t> u otras formas de contratos de colaboración empresarial, que no lleven contabilidad independiente. </a:t>
            </a:r>
          </a:p>
        </p:txBody>
      </p:sp>
      <p:sp>
        <p:nvSpPr>
          <p:cNvPr id="20" name="Rectangle 19"/>
          <p:cNvSpPr/>
          <p:nvPr/>
        </p:nvSpPr>
        <p:spPr>
          <a:xfrm>
            <a:off x="611560" y="4862444"/>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32</a:t>
            </a:r>
            <a:endParaRPr lang="es-PE" sz="700" b="1" dirty="0">
              <a:latin typeface="+mj-lt"/>
            </a:endParaRPr>
          </a:p>
        </p:txBody>
      </p:sp>
      <p:sp>
        <p:nvSpPr>
          <p:cNvPr id="21" name="Rectangle 20"/>
          <p:cNvSpPr/>
          <p:nvPr/>
        </p:nvSpPr>
        <p:spPr>
          <a:xfrm>
            <a:off x="1365817" y="4864312"/>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Error tipo 1</a:t>
            </a:r>
            <a:endParaRPr lang="es-PE" sz="1000" dirty="0">
              <a:solidFill>
                <a:srgbClr val="000000"/>
              </a:solidFill>
              <a:latin typeface="Georgia" panose="02040502050405020303" pitchFamily="18" charset="0"/>
            </a:endParaRPr>
          </a:p>
        </p:txBody>
      </p:sp>
      <p:sp>
        <p:nvSpPr>
          <p:cNvPr id="22" name="Rectangle 21"/>
          <p:cNvSpPr/>
          <p:nvPr/>
        </p:nvSpPr>
        <p:spPr>
          <a:xfrm>
            <a:off x="5327861" y="4864312"/>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Inconsistencia en el tipo de cambio</a:t>
            </a:r>
            <a:endParaRPr lang="es-PE" sz="1000" dirty="0">
              <a:latin typeface="+mj-lt"/>
            </a:endParaRPr>
          </a:p>
        </p:txBody>
      </p:sp>
      <p:sp>
        <p:nvSpPr>
          <p:cNvPr id="23" name="Rectangle 22"/>
          <p:cNvSpPr/>
          <p:nvPr/>
        </p:nvSpPr>
        <p:spPr>
          <a:xfrm>
            <a:off x="609957" y="5272776"/>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33</a:t>
            </a:r>
            <a:endParaRPr lang="es-PE" sz="700" b="1" dirty="0">
              <a:latin typeface="+mj-lt"/>
            </a:endParaRPr>
          </a:p>
        </p:txBody>
      </p:sp>
      <p:sp>
        <p:nvSpPr>
          <p:cNvPr id="24" name="Rectangle 23"/>
          <p:cNvSpPr/>
          <p:nvPr/>
        </p:nvSpPr>
        <p:spPr>
          <a:xfrm>
            <a:off x="1364214" y="5274644"/>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Indicador de comprobantes de pago cancelados</a:t>
            </a:r>
            <a:endParaRPr lang="es-PE" sz="1000" dirty="0">
              <a:solidFill>
                <a:srgbClr val="000000"/>
              </a:solidFill>
              <a:latin typeface="Georgia" panose="02040502050405020303" pitchFamily="18" charset="0"/>
            </a:endParaRPr>
          </a:p>
        </p:txBody>
      </p:sp>
      <p:sp>
        <p:nvSpPr>
          <p:cNvPr id="25" name="Rectangle 24"/>
          <p:cNvSpPr/>
          <p:nvPr/>
        </p:nvSpPr>
        <p:spPr>
          <a:xfrm>
            <a:off x="5326258" y="5274644"/>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latin typeface="+mj-lt"/>
              </a:rPr>
              <a:t>Registros que han sido cancelados con algún medio, consignar 1 (Tabla 1 – Medios de pago)</a:t>
            </a:r>
          </a:p>
        </p:txBody>
      </p:sp>
      <p:sp>
        <p:nvSpPr>
          <p:cNvPr id="39" name="Rectangle 38"/>
          <p:cNvSpPr/>
          <p:nvPr/>
        </p:nvSpPr>
        <p:spPr>
          <a:xfrm>
            <a:off x="611560" y="3573016"/>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25</a:t>
            </a:r>
            <a:endParaRPr lang="es-PE" sz="700" b="1" dirty="0">
              <a:latin typeface="+mj-lt"/>
            </a:endParaRPr>
          </a:p>
        </p:txBody>
      </p:sp>
      <p:sp>
        <p:nvSpPr>
          <p:cNvPr id="40" name="Rectangle 39"/>
          <p:cNvSpPr/>
          <p:nvPr/>
        </p:nvSpPr>
        <p:spPr>
          <a:xfrm>
            <a:off x="1365817" y="3574884"/>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Código de la Moneda</a:t>
            </a:r>
            <a:endParaRPr lang="es-PE" sz="1000" dirty="0">
              <a:solidFill>
                <a:srgbClr val="000000"/>
              </a:solidFill>
              <a:latin typeface="Georgia" panose="02040502050405020303" pitchFamily="18" charset="0"/>
            </a:endParaRPr>
          </a:p>
        </p:txBody>
      </p:sp>
      <p:sp>
        <p:nvSpPr>
          <p:cNvPr id="42" name="Rectangle 41"/>
          <p:cNvSpPr/>
          <p:nvPr/>
        </p:nvSpPr>
        <p:spPr>
          <a:xfrm>
            <a:off x="5327863" y="3573016"/>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Moneda del documento - Según Tabla 4</a:t>
            </a:r>
            <a:endParaRPr lang="es-PE" sz="1000" dirty="0">
              <a:latin typeface="+mj-lt"/>
            </a:endParaRPr>
          </a:p>
        </p:txBody>
      </p:sp>
      <p:pic>
        <p:nvPicPr>
          <p:cNvPr id="41" name="Picture 40"/>
          <p:cNvPicPr>
            <a:picLocks noChangeAspect="1"/>
          </p:cNvPicPr>
          <p:nvPr/>
        </p:nvPicPr>
        <p:blipFill>
          <a:blip r:embed="rId2"/>
          <a:stretch>
            <a:fillRect/>
          </a:stretch>
        </p:blipFill>
        <p:spPr>
          <a:xfrm>
            <a:off x="6754273" y="114454"/>
            <a:ext cx="2188654" cy="1292464"/>
          </a:xfrm>
          <a:prstGeom prst="rect">
            <a:avLst/>
          </a:prstGeom>
        </p:spPr>
      </p:pic>
    </p:spTree>
    <p:extLst>
      <p:ext uri="{BB962C8B-B14F-4D97-AF65-F5344CB8AC3E}">
        <p14:creationId xmlns:p14="http://schemas.microsoft.com/office/powerpoint/2010/main" val="23193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0" grpId="0" animBg="1"/>
      <p:bldP spid="21" grpId="0" animBg="1"/>
      <p:bldP spid="22" grpId="0" animBg="1"/>
      <p:bldP spid="23" grpId="0" animBg="1"/>
      <p:bldP spid="24" grpId="0" animBg="1"/>
      <p:bldP spid="25" grpId="0" animBg="1"/>
      <p:bldP spid="39" grpId="0" animBg="1"/>
      <p:bldP spid="40"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r>
              <a:rPr lang="es-PE" i="0" dirty="0" smtClean="0">
                <a:solidFill>
                  <a:schemeClr val="bg1">
                    <a:lumMod val="50000"/>
                  </a:schemeClr>
                </a:solidFill>
              </a:rPr>
              <a:t>B. Nuevos campos</a:t>
            </a:r>
            <a:endParaRPr lang="es-PE" i="0" dirty="0">
              <a:solidFill>
                <a:schemeClr val="bg1">
                  <a:lumMod val="50000"/>
                </a:schemeClr>
              </a:solidFill>
            </a:endParaRPr>
          </a:p>
        </p:txBody>
      </p:sp>
      <p:sp>
        <p:nvSpPr>
          <p:cNvPr id="3" name="TextBox 2"/>
          <p:cNvSpPr txBox="1"/>
          <p:nvPr/>
        </p:nvSpPr>
        <p:spPr>
          <a:xfrm>
            <a:off x="533400" y="1844824"/>
            <a:ext cx="8077200" cy="432048"/>
          </a:xfrm>
          <a:prstGeom prst="rect">
            <a:avLst/>
          </a:prstGeom>
          <a:noFill/>
        </p:spPr>
        <p:txBody>
          <a:bodyPr wrap="square" lIns="0" tIns="0" rIns="0" bIns="0" rtlCol="0">
            <a:noAutofit/>
          </a:bodyPr>
          <a:lstStyle/>
          <a:p>
            <a:pPr indent="-274320">
              <a:spcAft>
                <a:spcPts val="900"/>
              </a:spcAft>
            </a:pPr>
            <a:r>
              <a:rPr lang="es-PE" sz="1600" b="1" dirty="0" smtClean="0">
                <a:solidFill>
                  <a:schemeClr val="tx2"/>
                </a:solidFill>
                <a:latin typeface="Georgia" pitchFamily="18" charset="0"/>
              </a:rPr>
              <a:t>Formato 1.1:</a:t>
            </a:r>
            <a:r>
              <a:rPr lang="es-PE" sz="1600" dirty="0" smtClean="0">
                <a:solidFill>
                  <a:schemeClr val="tx2"/>
                </a:solidFill>
                <a:latin typeface="Georgia" pitchFamily="18" charset="0"/>
              </a:rPr>
              <a:t> Libro caja y bancos - Detalle de los movimientos del efectivo</a:t>
            </a:r>
          </a:p>
        </p:txBody>
      </p:sp>
      <p:sp>
        <p:nvSpPr>
          <p:cNvPr id="26" name="Rectangle 25"/>
          <p:cNvSpPr/>
          <p:nvPr/>
        </p:nvSpPr>
        <p:spPr>
          <a:xfrm>
            <a:off x="1365819" y="2492896"/>
            <a:ext cx="3854253"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Nombre del campo</a:t>
            </a:r>
            <a:endParaRPr lang="es-PE" sz="1000" b="1" dirty="0">
              <a:solidFill>
                <a:schemeClr val="bg1"/>
              </a:solidFill>
              <a:latin typeface="+mj-lt"/>
            </a:endParaRPr>
          </a:p>
        </p:txBody>
      </p:sp>
      <p:sp>
        <p:nvSpPr>
          <p:cNvPr id="27" name="Rectangle 26"/>
          <p:cNvSpPr/>
          <p:nvPr/>
        </p:nvSpPr>
        <p:spPr>
          <a:xfrm>
            <a:off x="5326258" y="2492896"/>
            <a:ext cx="3276585"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Consideraciones</a:t>
            </a:r>
            <a:endParaRPr lang="es-PE" sz="1000" b="1" dirty="0">
              <a:solidFill>
                <a:schemeClr val="bg1"/>
              </a:solidFill>
              <a:latin typeface="+mj-lt"/>
            </a:endParaRPr>
          </a:p>
        </p:txBody>
      </p:sp>
      <p:sp>
        <p:nvSpPr>
          <p:cNvPr id="28" name="Rectangle 27"/>
          <p:cNvSpPr/>
          <p:nvPr/>
        </p:nvSpPr>
        <p:spPr>
          <a:xfrm>
            <a:off x="611562" y="3272972"/>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5</a:t>
            </a:r>
            <a:endParaRPr lang="es-PE" sz="700" b="1" dirty="0">
              <a:latin typeface="+mj-lt"/>
            </a:endParaRPr>
          </a:p>
        </p:txBody>
      </p:sp>
      <p:sp>
        <p:nvSpPr>
          <p:cNvPr id="29" name="Rectangle 28"/>
          <p:cNvSpPr/>
          <p:nvPr/>
        </p:nvSpPr>
        <p:spPr>
          <a:xfrm>
            <a:off x="1365819" y="3274840"/>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Código de la Unidad de la operación</a:t>
            </a:r>
            <a:endParaRPr lang="es-PE" sz="1000" dirty="0">
              <a:solidFill>
                <a:srgbClr val="000000"/>
              </a:solidFill>
              <a:latin typeface="Georgia" panose="02040502050405020303" pitchFamily="18" charset="0"/>
            </a:endParaRPr>
          </a:p>
        </p:txBody>
      </p:sp>
      <p:sp>
        <p:nvSpPr>
          <p:cNvPr id="30" name="Rectangle 29"/>
          <p:cNvSpPr/>
          <p:nvPr/>
        </p:nvSpPr>
        <p:spPr>
          <a:xfrm>
            <a:off x="5327863" y="3274840"/>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Identificación de la Unidad de negocio o línea de producto</a:t>
            </a:r>
            <a:endParaRPr lang="es-PE" sz="1000" dirty="0">
              <a:latin typeface="+mj-lt"/>
            </a:endParaRPr>
          </a:p>
        </p:txBody>
      </p:sp>
      <p:sp>
        <p:nvSpPr>
          <p:cNvPr id="31" name="Rectangle 30"/>
          <p:cNvSpPr/>
          <p:nvPr/>
        </p:nvSpPr>
        <p:spPr>
          <a:xfrm>
            <a:off x="611561" y="2494491"/>
            <a:ext cx="648072"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Nro campo</a:t>
            </a:r>
            <a:endParaRPr lang="es-PE" sz="1000" b="1" dirty="0">
              <a:solidFill>
                <a:schemeClr val="bg1"/>
              </a:solidFill>
              <a:latin typeface="+mj-lt"/>
            </a:endParaRPr>
          </a:p>
        </p:txBody>
      </p:sp>
      <p:sp>
        <p:nvSpPr>
          <p:cNvPr id="32" name="Rectangle 31"/>
          <p:cNvSpPr/>
          <p:nvPr/>
        </p:nvSpPr>
        <p:spPr>
          <a:xfrm>
            <a:off x="611560" y="3682160"/>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6</a:t>
            </a:r>
            <a:endParaRPr lang="es-PE" sz="700" b="1" dirty="0">
              <a:latin typeface="+mj-lt"/>
            </a:endParaRPr>
          </a:p>
        </p:txBody>
      </p:sp>
      <p:sp>
        <p:nvSpPr>
          <p:cNvPr id="33" name="Rectangle 32"/>
          <p:cNvSpPr/>
          <p:nvPr/>
        </p:nvSpPr>
        <p:spPr>
          <a:xfrm>
            <a:off x="1365817" y="3684028"/>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Código del Centro de Costos, Utilidades o Inversión</a:t>
            </a:r>
            <a:endParaRPr lang="es-PE" sz="1000" dirty="0">
              <a:solidFill>
                <a:srgbClr val="000000"/>
              </a:solidFill>
              <a:latin typeface="Georgia" panose="02040502050405020303" pitchFamily="18" charset="0"/>
            </a:endParaRPr>
          </a:p>
        </p:txBody>
      </p:sp>
      <p:sp>
        <p:nvSpPr>
          <p:cNvPr id="34" name="Rectangle 33"/>
          <p:cNvSpPr/>
          <p:nvPr/>
        </p:nvSpPr>
        <p:spPr>
          <a:xfrm>
            <a:off x="5327861" y="3684028"/>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a:latin typeface="+mj-lt"/>
              </a:rPr>
              <a:t>Códigos de acuerdo al criterio de la empresa</a:t>
            </a:r>
            <a:endParaRPr lang="es-PE" sz="1000" dirty="0">
              <a:latin typeface="+mj-lt"/>
            </a:endParaRPr>
          </a:p>
        </p:txBody>
      </p:sp>
      <p:sp>
        <p:nvSpPr>
          <p:cNvPr id="35" name="Rectangle 34"/>
          <p:cNvSpPr/>
          <p:nvPr/>
        </p:nvSpPr>
        <p:spPr>
          <a:xfrm>
            <a:off x="611560" y="4091348"/>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a:latin typeface="+mj-lt"/>
              </a:rPr>
              <a:t>7</a:t>
            </a:r>
            <a:endParaRPr lang="es-PE" sz="700" b="1" dirty="0">
              <a:latin typeface="+mj-lt"/>
            </a:endParaRPr>
          </a:p>
        </p:txBody>
      </p:sp>
      <p:sp>
        <p:nvSpPr>
          <p:cNvPr id="36" name="Rectangle 35"/>
          <p:cNvSpPr/>
          <p:nvPr/>
        </p:nvSpPr>
        <p:spPr>
          <a:xfrm>
            <a:off x="1365817" y="4093216"/>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Tipo de moneda</a:t>
            </a:r>
            <a:endParaRPr lang="es-PE" sz="1000" dirty="0">
              <a:solidFill>
                <a:srgbClr val="000000"/>
              </a:solidFill>
              <a:latin typeface="Georgia" panose="02040502050405020303" pitchFamily="18" charset="0"/>
            </a:endParaRPr>
          </a:p>
        </p:txBody>
      </p:sp>
      <p:sp>
        <p:nvSpPr>
          <p:cNvPr id="37" name="Rectangle 36"/>
          <p:cNvSpPr/>
          <p:nvPr/>
        </p:nvSpPr>
        <p:spPr>
          <a:xfrm>
            <a:off x="5327861" y="4093216"/>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lvl="0" fontAlgn="b">
              <a:defRPr/>
            </a:pPr>
            <a:r>
              <a:rPr lang="es-PE" sz="1000" dirty="0" smtClean="0">
                <a:solidFill>
                  <a:srgbClr val="000000"/>
                </a:solidFill>
                <a:latin typeface="Georgia"/>
              </a:rPr>
              <a:t>Según tabla 4 (Tipo de moneda) </a:t>
            </a:r>
            <a:endParaRPr lang="es-PE" sz="1000" dirty="0">
              <a:solidFill>
                <a:srgbClr val="000000"/>
              </a:solidFill>
              <a:latin typeface="Georgia"/>
            </a:endParaRPr>
          </a:p>
        </p:txBody>
      </p:sp>
      <p:sp>
        <p:nvSpPr>
          <p:cNvPr id="20" name="Rectangle 19"/>
          <p:cNvSpPr/>
          <p:nvPr/>
        </p:nvSpPr>
        <p:spPr>
          <a:xfrm>
            <a:off x="611560" y="4502404"/>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a:latin typeface="+mj-lt"/>
              </a:rPr>
              <a:t>8</a:t>
            </a:r>
            <a:endParaRPr lang="es-PE" sz="700" b="1" dirty="0">
              <a:latin typeface="+mj-lt"/>
            </a:endParaRPr>
          </a:p>
        </p:txBody>
      </p:sp>
      <p:sp>
        <p:nvSpPr>
          <p:cNvPr id="21" name="Rectangle 20"/>
          <p:cNvSpPr/>
          <p:nvPr/>
        </p:nvSpPr>
        <p:spPr>
          <a:xfrm>
            <a:off x="1365817" y="4504272"/>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Tipo de comprobante</a:t>
            </a:r>
            <a:endParaRPr lang="es-PE" sz="1000" dirty="0">
              <a:solidFill>
                <a:srgbClr val="000000"/>
              </a:solidFill>
              <a:latin typeface="Georgia" panose="02040502050405020303" pitchFamily="18" charset="0"/>
            </a:endParaRPr>
          </a:p>
        </p:txBody>
      </p:sp>
      <p:sp>
        <p:nvSpPr>
          <p:cNvPr id="22" name="Rectangle 21"/>
          <p:cNvSpPr/>
          <p:nvPr/>
        </p:nvSpPr>
        <p:spPr>
          <a:xfrm>
            <a:off x="5327861" y="4504272"/>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solidFill>
                  <a:srgbClr val="000000"/>
                </a:solidFill>
                <a:latin typeface="Georgia"/>
              </a:rPr>
              <a:t>Según tabla </a:t>
            </a:r>
            <a:r>
              <a:rPr lang="es-PE" sz="1000" dirty="0" smtClean="0">
                <a:solidFill>
                  <a:srgbClr val="000000"/>
                </a:solidFill>
                <a:latin typeface="Georgia"/>
              </a:rPr>
              <a:t>10 (Tipo de comprobante)</a:t>
            </a:r>
            <a:endParaRPr lang="es-PE" sz="1000" dirty="0">
              <a:latin typeface="+mj-lt"/>
            </a:endParaRPr>
          </a:p>
        </p:txBody>
      </p:sp>
      <p:sp>
        <p:nvSpPr>
          <p:cNvPr id="23" name="Rectangle 22"/>
          <p:cNvSpPr/>
          <p:nvPr/>
        </p:nvSpPr>
        <p:spPr>
          <a:xfrm>
            <a:off x="609957" y="4912736"/>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10</a:t>
            </a:r>
            <a:endParaRPr lang="es-PE" sz="700" b="1" dirty="0">
              <a:latin typeface="+mj-lt"/>
            </a:endParaRPr>
          </a:p>
        </p:txBody>
      </p:sp>
      <p:sp>
        <p:nvSpPr>
          <p:cNvPr id="24" name="Rectangle 23"/>
          <p:cNvSpPr/>
          <p:nvPr/>
        </p:nvSpPr>
        <p:spPr>
          <a:xfrm>
            <a:off x="1364214" y="4914604"/>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Número de comprobante</a:t>
            </a:r>
            <a:endParaRPr lang="es-PE" sz="1000" dirty="0">
              <a:solidFill>
                <a:srgbClr val="000000"/>
              </a:solidFill>
              <a:latin typeface="Georgia" panose="02040502050405020303" pitchFamily="18" charset="0"/>
            </a:endParaRPr>
          </a:p>
        </p:txBody>
      </p:sp>
      <p:sp>
        <p:nvSpPr>
          <p:cNvPr id="25" name="Rectangle 24"/>
          <p:cNvSpPr/>
          <p:nvPr/>
        </p:nvSpPr>
        <p:spPr>
          <a:xfrm>
            <a:off x="5326258" y="4914604"/>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endParaRPr lang="es-PE" sz="1000" dirty="0">
              <a:latin typeface="+mj-lt"/>
            </a:endParaRPr>
          </a:p>
        </p:txBody>
      </p:sp>
      <p:sp>
        <p:nvSpPr>
          <p:cNvPr id="39" name="Rectangle 38"/>
          <p:cNvSpPr/>
          <p:nvPr/>
        </p:nvSpPr>
        <p:spPr>
          <a:xfrm>
            <a:off x="609957" y="5321924"/>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20</a:t>
            </a:r>
          </a:p>
        </p:txBody>
      </p:sp>
      <p:sp>
        <p:nvSpPr>
          <p:cNvPr id="40" name="Rectangle 39"/>
          <p:cNvSpPr/>
          <p:nvPr/>
        </p:nvSpPr>
        <p:spPr>
          <a:xfrm>
            <a:off x="1364214" y="5323792"/>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Dato Estructurado</a:t>
            </a:r>
            <a:endParaRPr lang="es-PE" sz="1000" dirty="0">
              <a:solidFill>
                <a:srgbClr val="000000"/>
              </a:solidFill>
              <a:latin typeface="Georgia" panose="02040502050405020303" pitchFamily="18" charset="0"/>
            </a:endParaRPr>
          </a:p>
        </p:txBody>
      </p:sp>
      <p:sp>
        <p:nvSpPr>
          <p:cNvPr id="41" name="Rectangle 40"/>
          <p:cNvSpPr/>
          <p:nvPr/>
        </p:nvSpPr>
        <p:spPr>
          <a:xfrm>
            <a:off x="5326258" y="5323792"/>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Vincular </a:t>
            </a:r>
            <a:r>
              <a:rPr lang="es-PE" sz="1000" dirty="0">
                <a:latin typeface="+mj-lt"/>
              </a:rPr>
              <a:t>el origen de la operación </a:t>
            </a:r>
            <a:r>
              <a:rPr lang="es-PE" sz="1000" dirty="0" smtClean="0">
                <a:latin typeface="+mj-lt"/>
              </a:rPr>
              <a:t>según </a:t>
            </a:r>
            <a:r>
              <a:rPr lang="es-PE" sz="1000" dirty="0">
                <a:latin typeface="+mj-lt"/>
              </a:rPr>
              <a:t>el Registro de Compras y Ventas</a:t>
            </a:r>
            <a:r>
              <a:rPr lang="es-PE" sz="1000" dirty="0" smtClean="0">
                <a:latin typeface="+mj-lt"/>
              </a:rPr>
              <a:t>.</a:t>
            </a:r>
            <a:endParaRPr lang="es-PE" sz="1000" dirty="0">
              <a:latin typeface="+mj-lt"/>
            </a:endParaRPr>
          </a:p>
        </p:txBody>
      </p:sp>
      <p:sp>
        <p:nvSpPr>
          <p:cNvPr id="60" name="Footer Placeholder 3"/>
          <p:cNvSpPr>
            <a:spLocks noGrp="1"/>
          </p:cNvSpPr>
          <p:nvPr>
            <p:ph type="ftr" sz="quarter" idx="3"/>
          </p:nvPr>
        </p:nvSpPr>
        <p:spPr>
          <a:xfrm>
            <a:off x="533400" y="6293149"/>
            <a:ext cx="5257800" cy="152400"/>
          </a:xfrm>
        </p:spPr>
        <p:txBody>
          <a:bodyPr/>
          <a:lstStyle/>
          <a:p>
            <a:r>
              <a:rPr lang="es-PE" smtClean="0"/>
              <a:t>Libros Electrónicos</a:t>
            </a:r>
            <a:endParaRPr lang="es-PE" dirty="0"/>
          </a:p>
        </p:txBody>
      </p:sp>
      <p:sp>
        <p:nvSpPr>
          <p:cNvPr id="61" name="Slide Number Placeholder 4"/>
          <p:cNvSpPr>
            <a:spLocks noGrp="1"/>
          </p:cNvSpPr>
          <p:nvPr>
            <p:ph type="sldNum" sz="quarter" idx="4"/>
          </p:nvPr>
        </p:nvSpPr>
        <p:spPr>
          <a:xfrm>
            <a:off x="7086600" y="6477000"/>
            <a:ext cx="1527048" cy="152400"/>
          </a:xfrm>
        </p:spPr>
        <p:txBody>
          <a:bodyPr/>
          <a:lstStyle/>
          <a:p>
            <a:r>
              <a:rPr lang="es-PE" smtClean="0"/>
              <a:t>Slide 20</a:t>
            </a:r>
            <a:endParaRPr lang="es-PE" dirty="0"/>
          </a:p>
        </p:txBody>
      </p:sp>
      <p:sp>
        <p:nvSpPr>
          <p:cNvPr id="62" name="Date Placeholder 5"/>
          <p:cNvSpPr>
            <a:spLocks noGrp="1"/>
          </p:cNvSpPr>
          <p:nvPr>
            <p:ph type="dt" sz="half" idx="2"/>
          </p:nvPr>
        </p:nvSpPr>
        <p:spPr>
          <a:xfrm>
            <a:off x="7086600" y="6324600"/>
            <a:ext cx="1524000" cy="152400"/>
          </a:xfrm>
        </p:spPr>
        <p:txBody>
          <a:bodyPr/>
          <a:lstStyle/>
          <a:p>
            <a:r>
              <a:rPr lang="es-PE" dirty="0" smtClean="0"/>
              <a:t>Junio 2016</a:t>
            </a:r>
            <a:endParaRPr lang="es-PE" dirty="0"/>
          </a:p>
        </p:txBody>
      </p:sp>
      <p:sp>
        <p:nvSpPr>
          <p:cNvPr id="47" name="Rectangle 27"/>
          <p:cNvSpPr/>
          <p:nvPr/>
        </p:nvSpPr>
        <p:spPr>
          <a:xfrm>
            <a:off x="611560" y="2873652"/>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4</a:t>
            </a:r>
            <a:endParaRPr lang="es-PE" sz="1200" b="1" dirty="0">
              <a:latin typeface="+mj-lt"/>
            </a:endParaRPr>
          </a:p>
        </p:txBody>
      </p:sp>
      <p:sp>
        <p:nvSpPr>
          <p:cNvPr id="48" name="Rectangle 28"/>
          <p:cNvSpPr/>
          <p:nvPr/>
        </p:nvSpPr>
        <p:spPr>
          <a:xfrm>
            <a:off x="1379729" y="2875520"/>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Código </a:t>
            </a:r>
            <a:r>
              <a:rPr lang="es-PE" sz="1000" dirty="0">
                <a:solidFill>
                  <a:srgbClr val="000000"/>
                </a:solidFill>
                <a:latin typeface="Georgia" panose="02040502050405020303" pitchFamily="18" charset="0"/>
              </a:rPr>
              <a:t>de la cuenta contable del efectivo</a:t>
            </a:r>
          </a:p>
        </p:txBody>
      </p:sp>
      <p:sp>
        <p:nvSpPr>
          <p:cNvPr id="49" name="Rectangle 29"/>
          <p:cNvSpPr/>
          <p:nvPr/>
        </p:nvSpPr>
        <p:spPr>
          <a:xfrm>
            <a:off x="5327861" y="2875520"/>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latin typeface="+mj-lt"/>
              </a:rPr>
              <a:t>S</a:t>
            </a:r>
            <a:r>
              <a:rPr lang="es-PE" sz="1000" dirty="0" smtClean="0">
                <a:latin typeface="+mj-lt"/>
              </a:rPr>
              <a:t>egún </a:t>
            </a:r>
            <a:r>
              <a:rPr lang="es-PE" sz="1000" dirty="0">
                <a:latin typeface="+mj-lt"/>
              </a:rPr>
              <a:t>la estructura 5.3 - Detalle del Plan Contable </a:t>
            </a:r>
            <a:r>
              <a:rPr lang="es-PE" sz="1000" dirty="0" smtClean="0">
                <a:latin typeface="+mj-lt"/>
              </a:rPr>
              <a:t>utilizado por la Empresa</a:t>
            </a:r>
            <a:endParaRPr lang="es-PE" sz="1000" dirty="0">
              <a:latin typeface="+mj-lt"/>
            </a:endParaRPr>
          </a:p>
        </p:txBody>
      </p:sp>
      <p:pic>
        <p:nvPicPr>
          <p:cNvPr id="42" name="Picture 41"/>
          <p:cNvPicPr>
            <a:picLocks noChangeAspect="1"/>
          </p:cNvPicPr>
          <p:nvPr/>
        </p:nvPicPr>
        <p:blipFill>
          <a:blip r:embed="rId2"/>
          <a:stretch>
            <a:fillRect/>
          </a:stretch>
        </p:blipFill>
        <p:spPr>
          <a:xfrm>
            <a:off x="6754273" y="103570"/>
            <a:ext cx="2188654" cy="1292464"/>
          </a:xfrm>
          <a:prstGeom prst="rect">
            <a:avLst/>
          </a:prstGeom>
        </p:spPr>
      </p:pic>
    </p:spTree>
    <p:extLst>
      <p:ext uri="{BB962C8B-B14F-4D97-AF65-F5344CB8AC3E}">
        <p14:creationId xmlns:p14="http://schemas.microsoft.com/office/powerpoint/2010/main" val="1700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0" grpId="0" animBg="1"/>
      <p:bldP spid="21" grpId="0" animBg="1"/>
      <p:bldP spid="22" grpId="0" animBg="1"/>
      <p:bldP spid="23" grpId="0" animBg="1"/>
      <p:bldP spid="24" grpId="0" animBg="1"/>
      <p:bldP spid="25" grpId="0" animBg="1"/>
      <p:bldP spid="39" grpId="0" animBg="1"/>
      <p:bldP spid="40" grpId="0" animBg="1"/>
      <p:bldP spid="41" grpId="0" animBg="1"/>
      <p:bldP spid="47" grpId="0" animBg="1"/>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rot="16200000">
            <a:off x="6044268" y="2676714"/>
            <a:ext cx="4427815" cy="1569660"/>
          </a:xfrm>
          <a:prstGeom prst="rect">
            <a:avLst/>
          </a:prstGeom>
          <a:noFill/>
          <a:ln w="9525">
            <a:noFill/>
            <a:miter lim="800000"/>
            <a:headEnd/>
            <a:tailEnd/>
          </a:ln>
          <a:effectLst/>
        </p:spPr>
        <p:txBody>
          <a:bodyPr wrap="none">
            <a:spAutoFit/>
          </a:bodyPr>
          <a:lstStyle/>
          <a:p>
            <a:pPr>
              <a:buSzTx/>
            </a:pPr>
            <a:r>
              <a:rPr lang="es-PE" sz="9600" dirty="0" smtClean="0">
                <a:solidFill>
                  <a:schemeClr val="bg1"/>
                </a:solidFill>
                <a:latin typeface="Helvetica-Normal"/>
              </a:rPr>
              <a:t>Agenda</a:t>
            </a:r>
            <a:endParaRPr lang="es-AR" sz="11500" dirty="0">
              <a:solidFill>
                <a:schemeClr val="bg1"/>
              </a:solidFill>
              <a:latin typeface="Helvetica-Normal"/>
            </a:endParaRPr>
          </a:p>
        </p:txBody>
      </p:sp>
      <p:graphicFrame>
        <p:nvGraphicFramePr>
          <p:cNvPr id="5" name="Table 4"/>
          <p:cNvGraphicFramePr>
            <a:graphicFrameLocks noGrp="1"/>
          </p:cNvGraphicFramePr>
          <p:nvPr>
            <p:extLst>
              <p:ext uri="{D42A27DB-BD31-4B8C-83A1-F6EECF244321}">
                <p14:modId xmlns:p14="http://schemas.microsoft.com/office/powerpoint/2010/main" val="2134334783"/>
              </p:ext>
            </p:extLst>
          </p:nvPr>
        </p:nvGraphicFramePr>
        <p:xfrm>
          <a:off x="530352" y="980728"/>
          <a:ext cx="6705944" cy="4186638"/>
        </p:xfrm>
        <a:graphic>
          <a:graphicData uri="http://schemas.openxmlformats.org/drawingml/2006/table">
            <a:tbl>
              <a:tblPr firstRow="1" bandRow="1">
                <a:tableStyleId>{69D073F8-1565-44D7-B386-08B59EADF2EE}</a:tableStyleId>
              </a:tblPr>
              <a:tblGrid>
                <a:gridCol w="554490"/>
                <a:gridCol w="6151454"/>
              </a:tblGrid>
              <a:tr h="591093">
                <a:tc>
                  <a:txBody>
                    <a:bodyPr/>
                    <a:lstStyle/>
                    <a:p>
                      <a:r>
                        <a:rPr lang="es-PE" sz="1800" b="0" dirty="0" smtClean="0">
                          <a:solidFill>
                            <a:schemeClr val="bg1"/>
                          </a:solidFill>
                        </a:rPr>
                        <a:t>1.</a:t>
                      </a:r>
                      <a:endParaRPr lang="es-PE" sz="1800" b="0" dirty="0">
                        <a:solidFill>
                          <a:schemeClr val="bg1"/>
                        </a:solidFill>
                      </a:endParaRPr>
                    </a:p>
                  </a:txBody>
                  <a:tcPr/>
                </a:tc>
                <a:tc>
                  <a:txBody>
                    <a:bodyPr/>
                    <a:lstStyle/>
                    <a:p>
                      <a:r>
                        <a:rPr lang="es-PE" sz="1800" b="0" dirty="0" smtClean="0">
                          <a:solidFill>
                            <a:schemeClr val="bg1"/>
                          </a:solidFill>
                        </a:rPr>
                        <a:t>Antecedentes</a:t>
                      </a:r>
                      <a:endParaRPr lang="es-PE" sz="1800" b="0" dirty="0">
                        <a:solidFill>
                          <a:schemeClr val="bg1"/>
                        </a:solidFill>
                      </a:endParaRPr>
                    </a:p>
                  </a:txBody>
                  <a:tcPr/>
                </a:tc>
              </a:tr>
              <a:tr h="591093">
                <a:tc>
                  <a:txBody>
                    <a:bodyPr/>
                    <a:lstStyle/>
                    <a:p>
                      <a:r>
                        <a:rPr lang="es-PE" sz="1800" b="0" dirty="0" smtClean="0">
                          <a:solidFill>
                            <a:schemeClr val="bg1"/>
                          </a:solidFill>
                        </a:rPr>
                        <a:t>2.</a:t>
                      </a:r>
                      <a:endParaRPr lang="es-PE" sz="1800" b="0" dirty="0">
                        <a:solidFill>
                          <a:schemeClr val="bg1"/>
                        </a:solidFill>
                      </a:endParaRPr>
                    </a:p>
                  </a:txBody>
                  <a:tcPr/>
                </a:tc>
                <a:tc>
                  <a:txBody>
                    <a:bodyPr/>
                    <a:lstStyle/>
                    <a:p>
                      <a:r>
                        <a:rPr lang="es-PE" sz="1800" b="0" i="0" u="none" strike="noStrike" kern="1200" baseline="0" dirty="0" smtClean="0">
                          <a:solidFill>
                            <a:schemeClr val="bg1"/>
                          </a:solidFill>
                          <a:latin typeface="+mj-lt"/>
                          <a:ea typeface="+mj-ea"/>
                          <a:cs typeface="+mj-cs"/>
                        </a:rPr>
                        <a:t>Marco legal aplicable</a:t>
                      </a:r>
                      <a:endParaRPr lang="es-PE" sz="1800" b="0" dirty="0">
                        <a:solidFill>
                          <a:schemeClr val="bg1"/>
                        </a:solidFill>
                      </a:endParaRPr>
                    </a:p>
                  </a:txBody>
                  <a:tcPr/>
                </a:tc>
              </a:tr>
              <a:tr h="591093">
                <a:tc>
                  <a:txBody>
                    <a:bodyPr/>
                    <a:lstStyle/>
                    <a:p>
                      <a:r>
                        <a:rPr lang="es-PE" sz="1800" b="0" dirty="0" smtClean="0">
                          <a:solidFill>
                            <a:schemeClr val="bg1"/>
                          </a:solidFill>
                        </a:rPr>
                        <a:t>3.</a:t>
                      </a:r>
                      <a:endParaRPr lang="es-PE" sz="1800" b="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0" smtClean="0">
                          <a:solidFill>
                            <a:schemeClr val="bg1"/>
                          </a:solidFill>
                        </a:rPr>
                        <a:t>Sistemas de libros electrónicos (</a:t>
                      </a:r>
                      <a:r>
                        <a:rPr lang="es-PE" sz="1800" b="0" err="1" smtClean="0">
                          <a:solidFill>
                            <a:schemeClr val="bg1"/>
                          </a:solidFill>
                        </a:rPr>
                        <a:t>SLE</a:t>
                      </a:r>
                      <a:r>
                        <a:rPr lang="es-PE" sz="1800" b="0" smtClean="0">
                          <a:solidFill>
                            <a:schemeClr val="bg1"/>
                          </a:solidFill>
                        </a:rPr>
                        <a:t>): PLE y PORTAL</a:t>
                      </a:r>
                      <a:endParaRPr lang="es-PE" sz="1800" b="0" dirty="0" smtClean="0">
                        <a:solidFill>
                          <a:schemeClr val="bg1"/>
                        </a:solidFill>
                      </a:endParaRPr>
                    </a:p>
                  </a:txBody>
                  <a:tcPr/>
                </a:tc>
              </a:tr>
              <a:tr h="553998">
                <a:tc>
                  <a:txBody>
                    <a:bodyPr/>
                    <a:lstStyle/>
                    <a:p>
                      <a:r>
                        <a:rPr lang="es-PE" sz="1800" b="0" dirty="0" smtClean="0">
                          <a:solidFill>
                            <a:schemeClr val="bg1"/>
                          </a:solidFill>
                        </a:rPr>
                        <a:t>4. </a:t>
                      </a:r>
                      <a:endParaRPr lang="es-PE" sz="1800" b="0" dirty="0">
                        <a:solidFill>
                          <a:schemeClr val="bg1"/>
                        </a:solidFill>
                      </a:endParaRPr>
                    </a:p>
                  </a:txBody>
                  <a:tcPr/>
                </a:tc>
                <a:tc>
                  <a:txBody>
                    <a:bodyPr/>
                    <a:lstStyle/>
                    <a:p>
                      <a:r>
                        <a:rPr lang="es-PE" sz="1800" b="0" i="0" u="none" strike="noStrike" kern="1200" baseline="0" smtClean="0">
                          <a:solidFill>
                            <a:schemeClr val="bg1"/>
                          </a:solidFill>
                          <a:latin typeface="+mj-lt"/>
                          <a:ea typeface="+mj-ea"/>
                          <a:cs typeface="+mj-cs"/>
                        </a:rPr>
                        <a:t>Nuevos sujetos obligados a presentar libros electrónicos</a:t>
                      </a:r>
                      <a:endParaRPr lang="es-PE" sz="1800" b="0" i="0" u="none" strike="noStrike" kern="1200" baseline="0" dirty="0" smtClean="0">
                        <a:solidFill>
                          <a:schemeClr val="bg1"/>
                        </a:solidFill>
                        <a:latin typeface="+mj-lt"/>
                        <a:ea typeface="+mj-ea"/>
                        <a:cs typeface="+mj-cs"/>
                      </a:endParaRPr>
                    </a:p>
                    <a:p>
                      <a:r>
                        <a:rPr lang="es-PE" sz="1800" b="0" i="0" u="none" strike="noStrike" kern="1200" baseline="0" smtClean="0">
                          <a:solidFill>
                            <a:schemeClr val="bg1"/>
                          </a:solidFill>
                          <a:latin typeface="+mj-lt"/>
                          <a:ea typeface="+mj-ea"/>
                          <a:cs typeface="+mj-cs"/>
                        </a:rPr>
                        <a:t>a partir del 2016</a:t>
                      </a:r>
                      <a:endParaRPr lang="es-PE" sz="1800" b="0" dirty="0" smtClean="0">
                        <a:solidFill>
                          <a:schemeClr val="bg1"/>
                        </a:solidFill>
                      </a:endParaRPr>
                    </a:p>
                  </a:txBody>
                  <a:tcPr/>
                </a:tc>
              </a:tr>
              <a:tr h="591093">
                <a:tc>
                  <a:txBody>
                    <a:bodyPr/>
                    <a:lstStyle/>
                    <a:p>
                      <a:r>
                        <a:rPr lang="es-PE" sz="1800" b="0" dirty="0" smtClean="0">
                          <a:solidFill>
                            <a:schemeClr val="bg1"/>
                          </a:solidFill>
                        </a:rPr>
                        <a:t>5. </a:t>
                      </a:r>
                      <a:endParaRPr lang="es-PE" sz="1800" b="0" dirty="0">
                        <a:solidFill>
                          <a:schemeClr val="bg1"/>
                        </a:solidFill>
                      </a:endParaRPr>
                    </a:p>
                  </a:txBody>
                  <a:tcPr/>
                </a:tc>
                <a:tc>
                  <a:txBody>
                    <a:bodyPr/>
                    <a:lstStyle/>
                    <a:p>
                      <a:r>
                        <a:rPr lang="es-PE" sz="1800" b="0" i="0" u="none" strike="noStrike" kern="1200" baseline="0" smtClean="0">
                          <a:solidFill>
                            <a:schemeClr val="bg1"/>
                          </a:solidFill>
                          <a:latin typeface="+mj-lt"/>
                          <a:ea typeface="+mj-ea"/>
                          <a:cs typeface="+mj-cs"/>
                        </a:rPr>
                        <a:t>Novedades versión 5.0</a:t>
                      </a:r>
                      <a:endParaRPr lang="es-PE" sz="1800" b="0" dirty="0">
                        <a:solidFill>
                          <a:schemeClr val="bg1"/>
                        </a:solidFill>
                      </a:endParaRPr>
                    </a:p>
                  </a:txBody>
                  <a:tcPr/>
                </a:tc>
              </a:tr>
              <a:tr h="591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0" dirty="0" smtClean="0">
                          <a:solidFill>
                            <a:schemeClr val="bg1"/>
                          </a:solidFill>
                        </a:rPr>
                        <a:t>6. </a:t>
                      </a:r>
                    </a:p>
                  </a:txBody>
                  <a:tcPr/>
                </a:tc>
                <a:tc>
                  <a:txBody>
                    <a:bodyPr/>
                    <a:lstStyle/>
                    <a:p>
                      <a:r>
                        <a:rPr lang="es-PE" sz="1800" b="0" smtClean="0">
                          <a:solidFill>
                            <a:schemeClr val="bg1"/>
                          </a:solidFill>
                        </a:rPr>
                        <a:t>Sanciones tributarias</a:t>
                      </a:r>
                      <a:endParaRPr lang="es-PE" sz="1800" b="0" dirty="0">
                        <a:solidFill>
                          <a:schemeClr val="bg1"/>
                        </a:solidFill>
                      </a:endParaRPr>
                    </a:p>
                  </a:txBody>
                  <a:tcPr/>
                </a:tc>
              </a:tr>
              <a:tr h="591093">
                <a:tc>
                  <a:txBody>
                    <a:bodyPr/>
                    <a:lstStyle/>
                    <a:p>
                      <a:r>
                        <a:rPr lang="es-PE" sz="1800" b="0" dirty="0" smtClean="0">
                          <a:solidFill>
                            <a:schemeClr val="bg1"/>
                          </a:solidFill>
                        </a:rPr>
                        <a:t>7.</a:t>
                      </a:r>
                      <a:endParaRPr lang="es-PE" sz="1800" b="0" dirty="0">
                        <a:solidFill>
                          <a:schemeClr val="bg1"/>
                        </a:solidFill>
                      </a:endParaRPr>
                    </a:p>
                  </a:txBody>
                  <a:tcPr/>
                </a:tc>
                <a:tc>
                  <a:txBody>
                    <a:bodyPr/>
                    <a:lstStyle/>
                    <a:p>
                      <a:r>
                        <a:rPr lang="es-PE" sz="1800" b="0" dirty="0" smtClean="0">
                          <a:solidFill>
                            <a:schemeClr val="bg1"/>
                          </a:solidFill>
                        </a:rPr>
                        <a:t>Comentarios</a:t>
                      </a:r>
                      <a:r>
                        <a:rPr lang="es-PE" sz="1800" b="0" baseline="0" dirty="0" smtClean="0">
                          <a:solidFill>
                            <a:schemeClr val="bg1"/>
                          </a:solidFill>
                        </a:rPr>
                        <a:t> finales</a:t>
                      </a:r>
                      <a:endParaRPr lang="es-PE" sz="1800" b="0" dirty="0">
                        <a:solidFill>
                          <a:schemeClr val="bg1"/>
                        </a:solidFill>
                      </a:endParaRPr>
                    </a:p>
                  </a:txBody>
                  <a:tcPr/>
                </a:tc>
              </a:tr>
            </a:tbl>
          </a:graphicData>
        </a:graphic>
      </p:graphicFrame>
    </p:spTree>
    <p:extLst>
      <p:ext uri="{BB962C8B-B14F-4D97-AF65-F5344CB8AC3E}">
        <p14:creationId xmlns:p14="http://schemas.microsoft.com/office/powerpoint/2010/main" val="38277585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r>
              <a:rPr lang="es-PE" i="0" dirty="0" smtClean="0">
                <a:solidFill>
                  <a:schemeClr val="bg1">
                    <a:lumMod val="50000"/>
                  </a:schemeClr>
                </a:solidFill>
              </a:rPr>
              <a:t>B. Nuevos campos</a:t>
            </a:r>
            <a:endParaRPr lang="es-PE" i="0" dirty="0">
              <a:solidFill>
                <a:schemeClr val="bg1">
                  <a:lumMod val="50000"/>
                </a:schemeClr>
              </a:solidFill>
            </a:endParaRPr>
          </a:p>
        </p:txBody>
      </p:sp>
      <p:sp>
        <p:nvSpPr>
          <p:cNvPr id="4" name="Footer Placeholder 3"/>
          <p:cNvSpPr>
            <a:spLocks noGrp="1"/>
          </p:cNvSpPr>
          <p:nvPr>
            <p:ph type="ftr" sz="quarter" idx="3"/>
          </p:nvPr>
        </p:nvSpPr>
        <p:spPr>
          <a:xfrm>
            <a:off x="533400" y="6293149"/>
            <a:ext cx="5257800" cy="152400"/>
          </a:xfrm>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20</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sp>
        <p:nvSpPr>
          <p:cNvPr id="3" name="TextBox 2"/>
          <p:cNvSpPr txBox="1"/>
          <p:nvPr/>
        </p:nvSpPr>
        <p:spPr>
          <a:xfrm>
            <a:off x="533400" y="1844824"/>
            <a:ext cx="8077200" cy="432048"/>
          </a:xfrm>
          <a:prstGeom prst="rect">
            <a:avLst/>
          </a:prstGeom>
          <a:noFill/>
        </p:spPr>
        <p:txBody>
          <a:bodyPr wrap="square" lIns="0" tIns="0" rIns="0" bIns="0" rtlCol="0">
            <a:noAutofit/>
          </a:bodyPr>
          <a:lstStyle/>
          <a:p>
            <a:pPr>
              <a:spcAft>
                <a:spcPts val="900"/>
              </a:spcAft>
            </a:pPr>
            <a:r>
              <a:rPr lang="es-PE" sz="1600" b="1" dirty="0" smtClean="0">
                <a:solidFill>
                  <a:schemeClr val="tx2"/>
                </a:solidFill>
                <a:latin typeface="Georgia" pitchFamily="18" charset="0"/>
              </a:rPr>
              <a:t>Formato 5.1:</a:t>
            </a:r>
            <a:r>
              <a:rPr lang="es-PE" sz="1600" dirty="0" smtClean="0">
                <a:solidFill>
                  <a:schemeClr val="tx2"/>
                </a:solidFill>
                <a:latin typeface="Georgia" pitchFamily="18" charset="0"/>
              </a:rPr>
              <a:t> Libro diario</a:t>
            </a:r>
          </a:p>
          <a:p>
            <a:pPr>
              <a:spcAft>
                <a:spcPts val="900"/>
              </a:spcAft>
            </a:pPr>
            <a:r>
              <a:rPr lang="es-PE" sz="1600" b="1" dirty="0" smtClean="0">
                <a:solidFill>
                  <a:schemeClr val="tx2"/>
                </a:solidFill>
                <a:latin typeface="Georgia" pitchFamily="18" charset="0"/>
              </a:rPr>
              <a:t>Formato 6.1:</a:t>
            </a:r>
            <a:r>
              <a:rPr lang="es-PE" sz="1600" dirty="0" smtClean="0">
                <a:solidFill>
                  <a:schemeClr val="tx2"/>
                </a:solidFill>
                <a:latin typeface="Georgia" pitchFamily="18" charset="0"/>
              </a:rPr>
              <a:t> Libro Mayor</a:t>
            </a:r>
            <a:endParaRPr lang="es-PE" sz="1600" dirty="0">
              <a:solidFill>
                <a:schemeClr val="tx2"/>
              </a:solidFill>
              <a:latin typeface="Georgia" pitchFamily="18" charset="0"/>
            </a:endParaRPr>
          </a:p>
        </p:txBody>
      </p:sp>
      <p:sp>
        <p:nvSpPr>
          <p:cNvPr id="26" name="Rectangle 25"/>
          <p:cNvSpPr/>
          <p:nvPr/>
        </p:nvSpPr>
        <p:spPr>
          <a:xfrm>
            <a:off x="1365819" y="2674048"/>
            <a:ext cx="3854253"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Nombre del campo</a:t>
            </a:r>
            <a:endParaRPr lang="es-PE" sz="1000" b="1" dirty="0">
              <a:solidFill>
                <a:schemeClr val="bg1"/>
              </a:solidFill>
              <a:latin typeface="+mj-lt"/>
            </a:endParaRPr>
          </a:p>
        </p:txBody>
      </p:sp>
      <p:sp>
        <p:nvSpPr>
          <p:cNvPr id="27" name="Rectangle 26"/>
          <p:cNvSpPr/>
          <p:nvPr/>
        </p:nvSpPr>
        <p:spPr>
          <a:xfrm>
            <a:off x="5326258" y="2674048"/>
            <a:ext cx="3276585"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Consideraciones</a:t>
            </a:r>
            <a:endParaRPr lang="es-PE" sz="1000" b="1" dirty="0">
              <a:solidFill>
                <a:schemeClr val="bg1"/>
              </a:solidFill>
              <a:latin typeface="+mj-lt"/>
            </a:endParaRPr>
          </a:p>
        </p:txBody>
      </p:sp>
      <p:sp>
        <p:nvSpPr>
          <p:cNvPr id="28" name="Rectangle 27"/>
          <p:cNvSpPr/>
          <p:nvPr/>
        </p:nvSpPr>
        <p:spPr>
          <a:xfrm>
            <a:off x="611562" y="3056948"/>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5</a:t>
            </a:r>
            <a:endParaRPr lang="es-PE" sz="700" b="1" dirty="0">
              <a:latin typeface="+mj-lt"/>
            </a:endParaRPr>
          </a:p>
        </p:txBody>
      </p:sp>
      <p:sp>
        <p:nvSpPr>
          <p:cNvPr id="29" name="Rectangle 28"/>
          <p:cNvSpPr/>
          <p:nvPr/>
        </p:nvSpPr>
        <p:spPr>
          <a:xfrm>
            <a:off x="1365819" y="3058816"/>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Código de la Unidad</a:t>
            </a:r>
            <a:endParaRPr lang="es-PE" sz="1000" dirty="0">
              <a:solidFill>
                <a:srgbClr val="000000"/>
              </a:solidFill>
              <a:latin typeface="Georgia" panose="02040502050405020303" pitchFamily="18" charset="0"/>
            </a:endParaRPr>
          </a:p>
        </p:txBody>
      </p:sp>
      <p:sp>
        <p:nvSpPr>
          <p:cNvPr id="30" name="Rectangle 29"/>
          <p:cNvSpPr/>
          <p:nvPr/>
        </p:nvSpPr>
        <p:spPr>
          <a:xfrm>
            <a:off x="5327863" y="3058816"/>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Identificación de la Unidad de negocio o línea de producto</a:t>
            </a:r>
            <a:endParaRPr lang="es-PE" sz="1000" dirty="0">
              <a:latin typeface="+mj-lt"/>
            </a:endParaRPr>
          </a:p>
        </p:txBody>
      </p:sp>
      <p:sp>
        <p:nvSpPr>
          <p:cNvPr id="31" name="Rectangle 30"/>
          <p:cNvSpPr/>
          <p:nvPr/>
        </p:nvSpPr>
        <p:spPr>
          <a:xfrm>
            <a:off x="611561" y="2675643"/>
            <a:ext cx="648072"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Nro campo</a:t>
            </a:r>
            <a:endParaRPr lang="es-PE" sz="1000" b="1" dirty="0">
              <a:solidFill>
                <a:schemeClr val="bg1"/>
              </a:solidFill>
              <a:latin typeface="+mj-lt"/>
            </a:endParaRPr>
          </a:p>
        </p:txBody>
      </p:sp>
      <p:sp>
        <p:nvSpPr>
          <p:cNvPr id="32" name="Rectangle 31"/>
          <p:cNvSpPr/>
          <p:nvPr/>
        </p:nvSpPr>
        <p:spPr>
          <a:xfrm>
            <a:off x="611560" y="3466136"/>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6</a:t>
            </a:r>
            <a:endParaRPr lang="es-PE" sz="700" b="1" dirty="0">
              <a:latin typeface="+mj-lt"/>
            </a:endParaRPr>
          </a:p>
        </p:txBody>
      </p:sp>
      <p:sp>
        <p:nvSpPr>
          <p:cNvPr id="33" name="Rectangle 32"/>
          <p:cNvSpPr/>
          <p:nvPr/>
        </p:nvSpPr>
        <p:spPr>
          <a:xfrm>
            <a:off x="1365817" y="3468004"/>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Código del Centro de Costos, Utilidades o Inversión</a:t>
            </a:r>
            <a:endParaRPr lang="es-PE" sz="1000" dirty="0">
              <a:solidFill>
                <a:srgbClr val="000000"/>
              </a:solidFill>
              <a:latin typeface="Georgia" panose="02040502050405020303" pitchFamily="18" charset="0"/>
            </a:endParaRPr>
          </a:p>
        </p:txBody>
      </p:sp>
      <p:sp>
        <p:nvSpPr>
          <p:cNvPr id="34" name="Rectangle 33"/>
          <p:cNvSpPr/>
          <p:nvPr/>
        </p:nvSpPr>
        <p:spPr>
          <a:xfrm>
            <a:off x="5327861" y="3468004"/>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endParaRPr lang="es-PE" sz="1000" dirty="0">
              <a:latin typeface="+mj-lt"/>
            </a:endParaRPr>
          </a:p>
        </p:txBody>
      </p:sp>
      <p:sp>
        <p:nvSpPr>
          <p:cNvPr id="35" name="Rectangle 34"/>
          <p:cNvSpPr/>
          <p:nvPr/>
        </p:nvSpPr>
        <p:spPr>
          <a:xfrm>
            <a:off x="611560" y="3875324"/>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7</a:t>
            </a:r>
            <a:endParaRPr lang="es-PE" sz="700" b="1" dirty="0">
              <a:latin typeface="+mj-lt"/>
            </a:endParaRPr>
          </a:p>
        </p:txBody>
      </p:sp>
      <p:sp>
        <p:nvSpPr>
          <p:cNvPr id="36" name="Rectangle 35"/>
          <p:cNvSpPr/>
          <p:nvPr/>
        </p:nvSpPr>
        <p:spPr>
          <a:xfrm>
            <a:off x="1365817" y="3877192"/>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Tipo de moneda origen</a:t>
            </a:r>
            <a:endParaRPr lang="es-PE" sz="1000" dirty="0">
              <a:solidFill>
                <a:srgbClr val="000000"/>
              </a:solidFill>
              <a:latin typeface="Georgia" panose="02040502050405020303" pitchFamily="18" charset="0"/>
            </a:endParaRPr>
          </a:p>
        </p:txBody>
      </p:sp>
      <p:sp>
        <p:nvSpPr>
          <p:cNvPr id="37" name="Rectangle 36"/>
          <p:cNvSpPr/>
          <p:nvPr/>
        </p:nvSpPr>
        <p:spPr>
          <a:xfrm>
            <a:off x="5327861" y="3877192"/>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lvl="0" fontAlgn="b">
              <a:defRPr/>
            </a:pPr>
            <a:endParaRPr lang="es-PE" sz="1000" dirty="0">
              <a:solidFill>
                <a:srgbClr val="000000"/>
              </a:solidFill>
              <a:latin typeface="Georgia"/>
            </a:endParaRPr>
          </a:p>
        </p:txBody>
      </p:sp>
      <p:sp>
        <p:nvSpPr>
          <p:cNvPr id="20" name="Rectangle 19"/>
          <p:cNvSpPr/>
          <p:nvPr/>
        </p:nvSpPr>
        <p:spPr>
          <a:xfrm>
            <a:off x="611560" y="4286380"/>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8 y 9</a:t>
            </a:r>
            <a:endParaRPr lang="es-PE" sz="700" b="1" dirty="0">
              <a:latin typeface="+mj-lt"/>
            </a:endParaRPr>
          </a:p>
        </p:txBody>
      </p:sp>
      <p:sp>
        <p:nvSpPr>
          <p:cNvPr id="21" name="Rectangle 20"/>
          <p:cNvSpPr/>
          <p:nvPr/>
        </p:nvSpPr>
        <p:spPr>
          <a:xfrm>
            <a:off x="1365817" y="4288248"/>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Tipo y número de documento de identidad del emisor</a:t>
            </a:r>
            <a:endParaRPr lang="es-PE" sz="1000" dirty="0">
              <a:solidFill>
                <a:srgbClr val="000000"/>
              </a:solidFill>
              <a:latin typeface="Georgia" panose="02040502050405020303" pitchFamily="18" charset="0"/>
            </a:endParaRPr>
          </a:p>
        </p:txBody>
      </p:sp>
      <p:sp>
        <p:nvSpPr>
          <p:cNvPr id="22" name="Rectangle 21"/>
          <p:cNvSpPr/>
          <p:nvPr/>
        </p:nvSpPr>
        <p:spPr>
          <a:xfrm>
            <a:off x="5327863" y="4288248"/>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Información de los registros auxiliares (compras, ventas, caja, </a:t>
            </a:r>
            <a:r>
              <a:rPr lang="es-PE" sz="1000" dirty="0" err="1" smtClean="0">
                <a:latin typeface="+mj-lt"/>
              </a:rPr>
              <a:t>etc</a:t>
            </a:r>
            <a:r>
              <a:rPr lang="es-PE" sz="1000" dirty="0" smtClean="0">
                <a:latin typeface="+mj-lt"/>
              </a:rPr>
              <a:t>)</a:t>
            </a:r>
            <a:endParaRPr lang="es-PE" sz="1000" dirty="0">
              <a:latin typeface="+mj-lt"/>
            </a:endParaRPr>
          </a:p>
        </p:txBody>
      </p:sp>
      <p:sp>
        <p:nvSpPr>
          <p:cNvPr id="23" name="Rectangle 22"/>
          <p:cNvSpPr/>
          <p:nvPr/>
        </p:nvSpPr>
        <p:spPr>
          <a:xfrm>
            <a:off x="609957" y="4696712"/>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10-12</a:t>
            </a:r>
            <a:endParaRPr lang="es-PE" sz="700" b="1" dirty="0">
              <a:latin typeface="+mj-lt"/>
            </a:endParaRPr>
          </a:p>
        </p:txBody>
      </p:sp>
      <p:sp>
        <p:nvSpPr>
          <p:cNvPr id="24" name="Rectangle 23"/>
          <p:cNvSpPr/>
          <p:nvPr/>
        </p:nvSpPr>
        <p:spPr>
          <a:xfrm>
            <a:off x="1364214" y="4698580"/>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Tipo, serie y número del comprobante de pago de la operación</a:t>
            </a:r>
          </a:p>
        </p:txBody>
      </p:sp>
      <p:sp>
        <p:nvSpPr>
          <p:cNvPr id="25" name="Rectangle 24"/>
          <p:cNvSpPr/>
          <p:nvPr/>
        </p:nvSpPr>
        <p:spPr>
          <a:xfrm>
            <a:off x="5326258" y="4698580"/>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latin typeface="+mj-lt"/>
              </a:rPr>
              <a:t>Información de los registros auxiliares (compras, ventas, caja, </a:t>
            </a:r>
            <a:r>
              <a:rPr lang="es-PE" sz="1000" dirty="0" err="1">
                <a:latin typeface="+mj-lt"/>
              </a:rPr>
              <a:t>etc</a:t>
            </a:r>
            <a:r>
              <a:rPr lang="es-PE" sz="1000" dirty="0">
                <a:latin typeface="+mj-lt"/>
              </a:rPr>
              <a:t>)</a:t>
            </a:r>
          </a:p>
        </p:txBody>
      </p:sp>
      <p:sp>
        <p:nvSpPr>
          <p:cNvPr id="39" name="Rectangle 38"/>
          <p:cNvSpPr/>
          <p:nvPr/>
        </p:nvSpPr>
        <p:spPr>
          <a:xfrm>
            <a:off x="609957" y="5104762"/>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20</a:t>
            </a:r>
            <a:endParaRPr lang="es-PE" sz="700" b="1" dirty="0">
              <a:latin typeface="+mj-lt"/>
            </a:endParaRPr>
          </a:p>
        </p:txBody>
      </p:sp>
      <p:sp>
        <p:nvSpPr>
          <p:cNvPr id="40" name="Rectangle 39"/>
          <p:cNvSpPr/>
          <p:nvPr/>
        </p:nvSpPr>
        <p:spPr>
          <a:xfrm>
            <a:off x="1364214" y="5106630"/>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Dato Estructurado</a:t>
            </a:r>
            <a:endParaRPr lang="es-PE" sz="1000" dirty="0">
              <a:solidFill>
                <a:srgbClr val="000000"/>
              </a:solidFill>
              <a:latin typeface="Georgia" panose="02040502050405020303" pitchFamily="18" charset="0"/>
            </a:endParaRPr>
          </a:p>
        </p:txBody>
      </p:sp>
      <p:sp>
        <p:nvSpPr>
          <p:cNvPr id="41" name="Rectangle 40"/>
          <p:cNvSpPr/>
          <p:nvPr/>
        </p:nvSpPr>
        <p:spPr>
          <a:xfrm>
            <a:off x="5326258" y="5106630"/>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Vincula el origen de la operación en el Registro de Compras </a:t>
            </a:r>
            <a:r>
              <a:rPr lang="es-PE" sz="1000" dirty="0">
                <a:latin typeface="+mj-lt"/>
              </a:rPr>
              <a:t>y</a:t>
            </a:r>
            <a:r>
              <a:rPr lang="es-PE" sz="1000" dirty="0" smtClean="0">
                <a:latin typeface="+mj-lt"/>
              </a:rPr>
              <a:t> Ventas.</a:t>
            </a:r>
            <a:endParaRPr lang="es-PE" sz="1000" dirty="0">
              <a:latin typeface="+mj-lt"/>
            </a:endParaRPr>
          </a:p>
        </p:txBody>
      </p:sp>
      <p:pic>
        <p:nvPicPr>
          <p:cNvPr id="42" name="Picture 41"/>
          <p:cNvPicPr>
            <a:picLocks noChangeAspect="1"/>
          </p:cNvPicPr>
          <p:nvPr/>
        </p:nvPicPr>
        <p:blipFill>
          <a:blip r:embed="rId2"/>
          <a:stretch>
            <a:fillRect/>
          </a:stretch>
        </p:blipFill>
        <p:spPr>
          <a:xfrm>
            <a:off x="6754273" y="125340"/>
            <a:ext cx="2188654" cy="1292464"/>
          </a:xfrm>
          <a:prstGeom prst="rect">
            <a:avLst/>
          </a:prstGeom>
        </p:spPr>
      </p:pic>
    </p:spTree>
    <p:extLst>
      <p:ext uri="{BB962C8B-B14F-4D97-AF65-F5344CB8AC3E}">
        <p14:creationId xmlns:p14="http://schemas.microsoft.com/office/powerpoint/2010/main" val="32571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0" grpId="0" animBg="1"/>
      <p:bldP spid="21" grpId="0" animBg="1"/>
      <p:bldP spid="22" grpId="0" animBg="1"/>
      <p:bldP spid="23" grpId="0" animBg="1"/>
      <p:bldP spid="24" grpId="0" animBg="1"/>
      <p:bldP spid="25" grpId="0" animBg="1"/>
      <p:bldP spid="39" grpId="0" animBg="1"/>
      <p:bldP spid="40"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14400"/>
            <a:ext cx="8077200" cy="914400"/>
          </a:xfrm>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r>
              <a:rPr lang="es-PE" i="0" dirty="0" smtClean="0">
                <a:solidFill>
                  <a:schemeClr val="bg1">
                    <a:lumMod val="50000"/>
                  </a:schemeClr>
                </a:solidFill>
              </a:rPr>
              <a:t>B. Nuevos campos</a:t>
            </a:r>
            <a:endParaRPr lang="es-PE" i="0" dirty="0">
              <a:solidFill>
                <a:schemeClr val="bg1">
                  <a:lumMod val="50000"/>
                </a:schemeClr>
              </a:solidFill>
            </a:endParaRPr>
          </a:p>
        </p:txBody>
      </p:sp>
      <p:sp>
        <p:nvSpPr>
          <p:cNvPr id="4" name="Footer Placeholder 3"/>
          <p:cNvSpPr>
            <a:spLocks noGrp="1"/>
          </p:cNvSpPr>
          <p:nvPr>
            <p:ph type="ftr" sz="quarter" idx="3"/>
          </p:nvPr>
        </p:nvSpPr>
        <p:spPr>
          <a:xfrm>
            <a:off x="533400" y="6293149"/>
            <a:ext cx="5257800" cy="152400"/>
          </a:xfrm>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21</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sp>
        <p:nvSpPr>
          <p:cNvPr id="26" name="Rectangle 25"/>
          <p:cNvSpPr/>
          <p:nvPr/>
        </p:nvSpPr>
        <p:spPr>
          <a:xfrm>
            <a:off x="1365819" y="3233692"/>
            <a:ext cx="3854253"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Nombre del campo</a:t>
            </a:r>
            <a:endParaRPr lang="es-PE" sz="1000" b="1" dirty="0">
              <a:solidFill>
                <a:schemeClr val="bg1"/>
              </a:solidFill>
              <a:latin typeface="+mj-lt"/>
            </a:endParaRPr>
          </a:p>
        </p:txBody>
      </p:sp>
      <p:sp>
        <p:nvSpPr>
          <p:cNvPr id="27" name="Rectangle 26"/>
          <p:cNvSpPr/>
          <p:nvPr/>
        </p:nvSpPr>
        <p:spPr>
          <a:xfrm>
            <a:off x="5326258" y="3233692"/>
            <a:ext cx="3276585"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Consideraciones</a:t>
            </a:r>
            <a:endParaRPr lang="es-PE" sz="1000" b="1" dirty="0">
              <a:solidFill>
                <a:schemeClr val="bg1"/>
              </a:solidFill>
              <a:latin typeface="+mj-lt"/>
            </a:endParaRPr>
          </a:p>
        </p:txBody>
      </p:sp>
      <p:sp>
        <p:nvSpPr>
          <p:cNvPr id="28" name="Rectangle 27"/>
          <p:cNvSpPr/>
          <p:nvPr/>
        </p:nvSpPr>
        <p:spPr>
          <a:xfrm>
            <a:off x="611562" y="3593732"/>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4</a:t>
            </a:r>
            <a:endParaRPr lang="es-PE" sz="1200" b="1" dirty="0">
              <a:latin typeface="+mj-lt"/>
            </a:endParaRPr>
          </a:p>
        </p:txBody>
      </p:sp>
      <p:sp>
        <p:nvSpPr>
          <p:cNvPr id="29" name="Rectangle 28"/>
          <p:cNvSpPr/>
          <p:nvPr/>
        </p:nvSpPr>
        <p:spPr>
          <a:xfrm>
            <a:off x="1365819" y="3595600"/>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Código de la entidad financiera</a:t>
            </a:r>
            <a:endParaRPr lang="es-PE" sz="1000" dirty="0">
              <a:solidFill>
                <a:srgbClr val="000000"/>
              </a:solidFill>
              <a:latin typeface="Georgia" panose="02040502050405020303" pitchFamily="18" charset="0"/>
            </a:endParaRPr>
          </a:p>
        </p:txBody>
      </p:sp>
      <p:sp>
        <p:nvSpPr>
          <p:cNvPr id="30" name="Rectangle 29"/>
          <p:cNvSpPr/>
          <p:nvPr/>
        </p:nvSpPr>
        <p:spPr>
          <a:xfrm>
            <a:off x="5327863" y="3595600"/>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Entidad financiera  (cuenta bancaria)</a:t>
            </a:r>
            <a:endParaRPr lang="es-PE" sz="1000" dirty="0">
              <a:latin typeface="+mj-lt"/>
            </a:endParaRPr>
          </a:p>
        </p:txBody>
      </p:sp>
      <p:sp>
        <p:nvSpPr>
          <p:cNvPr id="31" name="Rectangle 30"/>
          <p:cNvSpPr/>
          <p:nvPr/>
        </p:nvSpPr>
        <p:spPr>
          <a:xfrm>
            <a:off x="611561" y="3235287"/>
            <a:ext cx="648072"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Nro campo</a:t>
            </a:r>
            <a:endParaRPr lang="es-PE" sz="1000" b="1" dirty="0">
              <a:solidFill>
                <a:schemeClr val="bg1"/>
              </a:solidFill>
              <a:latin typeface="+mj-lt"/>
            </a:endParaRPr>
          </a:p>
        </p:txBody>
      </p:sp>
      <p:sp>
        <p:nvSpPr>
          <p:cNvPr id="32" name="Rectangle 31"/>
          <p:cNvSpPr/>
          <p:nvPr/>
        </p:nvSpPr>
        <p:spPr>
          <a:xfrm>
            <a:off x="611560" y="4002920"/>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a:latin typeface="+mj-lt"/>
              </a:rPr>
              <a:t>5</a:t>
            </a:r>
            <a:endParaRPr lang="es-PE" sz="700" b="1" dirty="0">
              <a:latin typeface="+mj-lt"/>
            </a:endParaRPr>
          </a:p>
        </p:txBody>
      </p:sp>
      <p:sp>
        <p:nvSpPr>
          <p:cNvPr id="33" name="Rectangle 32"/>
          <p:cNvSpPr/>
          <p:nvPr/>
        </p:nvSpPr>
        <p:spPr>
          <a:xfrm>
            <a:off x="1365817" y="4004788"/>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Código de la cuenta bancaria del contribuyente</a:t>
            </a:r>
            <a:endParaRPr lang="es-PE" sz="1000" dirty="0">
              <a:solidFill>
                <a:srgbClr val="000000"/>
              </a:solidFill>
              <a:latin typeface="Georgia" panose="02040502050405020303" pitchFamily="18" charset="0"/>
            </a:endParaRPr>
          </a:p>
        </p:txBody>
      </p:sp>
      <p:sp>
        <p:nvSpPr>
          <p:cNvPr id="34" name="Rectangle 33"/>
          <p:cNvSpPr/>
          <p:nvPr/>
        </p:nvSpPr>
        <p:spPr>
          <a:xfrm>
            <a:off x="5327861" y="4004788"/>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endParaRPr lang="es-PE" sz="1000" dirty="0">
              <a:latin typeface="+mj-lt"/>
            </a:endParaRPr>
          </a:p>
        </p:txBody>
      </p:sp>
      <p:sp>
        <p:nvSpPr>
          <p:cNvPr id="35" name="Rectangle 34"/>
          <p:cNvSpPr/>
          <p:nvPr/>
        </p:nvSpPr>
        <p:spPr>
          <a:xfrm>
            <a:off x="611560" y="4412108"/>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a:latin typeface="+mj-lt"/>
              </a:rPr>
              <a:t>7</a:t>
            </a:r>
          </a:p>
        </p:txBody>
      </p:sp>
      <p:sp>
        <p:nvSpPr>
          <p:cNvPr id="36" name="Rectangle 35"/>
          <p:cNvSpPr/>
          <p:nvPr/>
        </p:nvSpPr>
        <p:spPr>
          <a:xfrm>
            <a:off x="1365817" y="4413976"/>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Medio de pago utilizado</a:t>
            </a:r>
            <a:endParaRPr lang="es-PE" sz="1000" dirty="0">
              <a:solidFill>
                <a:srgbClr val="000000"/>
              </a:solidFill>
              <a:latin typeface="Georgia" panose="02040502050405020303" pitchFamily="18" charset="0"/>
            </a:endParaRPr>
          </a:p>
        </p:txBody>
      </p:sp>
      <p:sp>
        <p:nvSpPr>
          <p:cNvPr id="37" name="Rectangle 36"/>
          <p:cNvSpPr/>
          <p:nvPr/>
        </p:nvSpPr>
        <p:spPr>
          <a:xfrm>
            <a:off x="5327861" y="4413976"/>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lvl="0" fontAlgn="b">
              <a:defRPr/>
            </a:pPr>
            <a:r>
              <a:rPr lang="es-PE" sz="1000" dirty="0" smtClean="0">
                <a:solidFill>
                  <a:srgbClr val="000000"/>
                </a:solidFill>
                <a:latin typeface="Georgia"/>
              </a:rPr>
              <a:t>Según Tabla 1 (Medio de pago)</a:t>
            </a:r>
            <a:endParaRPr lang="es-PE" sz="1000" dirty="0">
              <a:solidFill>
                <a:srgbClr val="000000"/>
              </a:solidFill>
              <a:latin typeface="Georgia"/>
            </a:endParaRPr>
          </a:p>
        </p:txBody>
      </p:sp>
      <p:sp>
        <p:nvSpPr>
          <p:cNvPr id="23" name="Rectangle 22"/>
          <p:cNvSpPr/>
          <p:nvPr/>
        </p:nvSpPr>
        <p:spPr>
          <a:xfrm>
            <a:off x="609957" y="4824308"/>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11</a:t>
            </a:r>
            <a:endParaRPr lang="es-PE" sz="700" b="1" dirty="0">
              <a:latin typeface="+mj-lt"/>
            </a:endParaRPr>
          </a:p>
        </p:txBody>
      </p:sp>
      <p:sp>
        <p:nvSpPr>
          <p:cNvPr id="24" name="Rectangle 23"/>
          <p:cNvSpPr/>
          <p:nvPr/>
        </p:nvSpPr>
        <p:spPr>
          <a:xfrm>
            <a:off x="1364214" y="4826176"/>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smtClean="0">
                <a:solidFill>
                  <a:srgbClr val="000000"/>
                </a:solidFill>
                <a:latin typeface="Georgia" panose="02040502050405020303" pitchFamily="18" charset="0"/>
              </a:rPr>
              <a:t>Apellidos y nombres, Denominación o Razón Social del girador o beneficiario</a:t>
            </a:r>
            <a:endParaRPr lang="es-PE" sz="1000" dirty="0">
              <a:solidFill>
                <a:srgbClr val="000000"/>
              </a:solidFill>
              <a:latin typeface="Georgia" panose="02040502050405020303" pitchFamily="18" charset="0"/>
            </a:endParaRPr>
          </a:p>
        </p:txBody>
      </p:sp>
      <p:sp>
        <p:nvSpPr>
          <p:cNvPr id="25" name="Rectangle 24"/>
          <p:cNvSpPr/>
          <p:nvPr/>
        </p:nvSpPr>
        <p:spPr>
          <a:xfrm>
            <a:off x="5326258" y="4826176"/>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endParaRPr lang="es-PE" sz="1000" dirty="0">
              <a:latin typeface="+mj-lt"/>
            </a:endParaRPr>
          </a:p>
        </p:txBody>
      </p:sp>
      <p:sp>
        <p:nvSpPr>
          <p:cNvPr id="45" name="Rectangle 19"/>
          <p:cNvSpPr/>
          <p:nvPr/>
        </p:nvSpPr>
        <p:spPr>
          <a:xfrm>
            <a:off x="611560" y="5249916"/>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12</a:t>
            </a:r>
            <a:endParaRPr lang="es-PE" sz="700" b="1" dirty="0">
              <a:latin typeface="+mj-lt"/>
            </a:endParaRPr>
          </a:p>
        </p:txBody>
      </p:sp>
      <p:sp>
        <p:nvSpPr>
          <p:cNvPr id="46" name="Rectangle 20"/>
          <p:cNvSpPr/>
          <p:nvPr/>
        </p:nvSpPr>
        <p:spPr>
          <a:xfrm>
            <a:off x="1365817" y="5251784"/>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Número de transacción bancaria</a:t>
            </a:r>
            <a:endParaRPr lang="es-PE" sz="1000" dirty="0">
              <a:solidFill>
                <a:srgbClr val="000000"/>
              </a:solidFill>
              <a:latin typeface="Georgia" panose="02040502050405020303" pitchFamily="18" charset="0"/>
            </a:endParaRPr>
          </a:p>
        </p:txBody>
      </p:sp>
      <p:sp>
        <p:nvSpPr>
          <p:cNvPr id="47" name="Rectangle 21"/>
          <p:cNvSpPr/>
          <p:nvPr/>
        </p:nvSpPr>
        <p:spPr>
          <a:xfrm>
            <a:off x="5327861" y="5251784"/>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Número de la operación bancaria</a:t>
            </a:r>
            <a:endParaRPr lang="es-PE" sz="1000" dirty="0">
              <a:latin typeface="+mj-lt"/>
            </a:endParaRPr>
          </a:p>
        </p:txBody>
      </p:sp>
      <p:sp>
        <p:nvSpPr>
          <p:cNvPr id="48" name="Rectangle 14"/>
          <p:cNvSpPr>
            <a:spLocks noChangeArrowheads="1"/>
          </p:cNvSpPr>
          <p:nvPr>
            <p:custDataLst>
              <p:tags r:id="rId1"/>
            </p:custDataLst>
          </p:nvPr>
        </p:nvSpPr>
        <p:spPr bwMode="auto">
          <a:xfrm>
            <a:off x="615310" y="2348879"/>
            <a:ext cx="7989138" cy="631901"/>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s-PE" sz="1200" dirty="0" smtClean="0">
                <a:solidFill>
                  <a:schemeClr val="tx2"/>
                </a:solidFill>
                <a:latin typeface="Georgia" pitchFamily="18" charset="0"/>
              </a:rPr>
              <a:t>Es </a:t>
            </a:r>
            <a:r>
              <a:rPr lang="es-PE" sz="1200" dirty="0">
                <a:solidFill>
                  <a:schemeClr val="tx2"/>
                </a:solidFill>
                <a:latin typeface="Georgia" pitchFamily="18" charset="0"/>
              </a:rPr>
              <a:t>posible que el contribuyente se exima de llevar el Libro Caja y Bancos y Libro </a:t>
            </a:r>
            <a:r>
              <a:rPr lang="es-PE" sz="1200" dirty="0" smtClean="0">
                <a:solidFill>
                  <a:schemeClr val="tx2"/>
                </a:solidFill>
                <a:latin typeface="Georgia" pitchFamily="18" charset="0"/>
              </a:rPr>
              <a:t>Mayor </a:t>
            </a:r>
            <a:r>
              <a:rPr lang="es-PE" sz="1200" dirty="0">
                <a:solidFill>
                  <a:schemeClr val="tx2"/>
                </a:solidFill>
                <a:latin typeface="Georgia" pitchFamily="18" charset="0"/>
              </a:rPr>
              <a:t>electrónico presentando la siguiente  información en el Libro Diario (campos de libre utilización 22 al 44):</a:t>
            </a:r>
          </a:p>
        </p:txBody>
      </p:sp>
      <p:sp>
        <p:nvSpPr>
          <p:cNvPr id="38" name="TextBox 37"/>
          <p:cNvSpPr txBox="1"/>
          <p:nvPr/>
        </p:nvSpPr>
        <p:spPr>
          <a:xfrm>
            <a:off x="533400" y="1844824"/>
            <a:ext cx="8077200" cy="432048"/>
          </a:xfrm>
          <a:prstGeom prst="rect">
            <a:avLst/>
          </a:prstGeom>
          <a:noFill/>
        </p:spPr>
        <p:txBody>
          <a:bodyPr wrap="square" lIns="0" tIns="0" rIns="0" bIns="0" rtlCol="0">
            <a:noAutofit/>
          </a:bodyPr>
          <a:lstStyle/>
          <a:p>
            <a:pPr>
              <a:spcAft>
                <a:spcPts val="900"/>
              </a:spcAft>
            </a:pPr>
            <a:r>
              <a:rPr lang="es-PE" sz="1600" b="1" dirty="0" smtClean="0">
                <a:solidFill>
                  <a:schemeClr val="tx2"/>
                </a:solidFill>
                <a:latin typeface="Georgia" pitchFamily="18" charset="0"/>
              </a:rPr>
              <a:t>Formato 5.1:</a:t>
            </a:r>
            <a:r>
              <a:rPr lang="es-PE" sz="1600" dirty="0" smtClean="0">
                <a:solidFill>
                  <a:schemeClr val="tx2"/>
                </a:solidFill>
                <a:latin typeface="Georgia" pitchFamily="18" charset="0"/>
              </a:rPr>
              <a:t> Libro diario (Consolidado con Caja y Bancos)</a:t>
            </a:r>
          </a:p>
        </p:txBody>
      </p:sp>
      <p:pic>
        <p:nvPicPr>
          <p:cNvPr id="40" name="Picture 39"/>
          <p:cNvPicPr>
            <a:picLocks noChangeAspect="1"/>
          </p:cNvPicPr>
          <p:nvPr/>
        </p:nvPicPr>
        <p:blipFill>
          <a:blip r:embed="rId3"/>
          <a:stretch>
            <a:fillRect/>
          </a:stretch>
        </p:blipFill>
        <p:spPr>
          <a:xfrm>
            <a:off x="6754273" y="136226"/>
            <a:ext cx="2188654" cy="1292464"/>
          </a:xfrm>
          <a:prstGeom prst="rect">
            <a:avLst/>
          </a:prstGeom>
        </p:spPr>
      </p:pic>
    </p:spTree>
    <p:extLst>
      <p:ext uri="{BB962C8B-B14F-4D97-AF65-F5344CB8AC3E}">
        <p14:creationId xmlns:p14="http://schemas.microsoft.com/office/powerpoint/2010/main" val="148944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3" grpId="0" animBg="1"/>
      <p:bldP spid="24" grpId="0" animBg="1"/>
      <p:bldP spid="25" grpId="0" animBg="1"/>
      <p:bldP spid="45" grpId="0" animBg="1"/>
      <p:bldP spid="46" grpId="0" animBg="1"/>
      <p:bldP spid="47" grpId="0" animBg="1"/>
      <p:bldP spid="48"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r>
              <a:rPr lang="es-PE" i="0" dirty="0" smtClean="0">
                <a:solidFill>
                  <a:schemeClr val="bg1">
                    <a:lumMod val="50000"/>
                  </a:schemeClr>
                </a:solidFill>
              </a:rPr>
              <a:t>C. Nuevos campos obligatorios</a:t>
            </a:r>
            <a:endParaRPr lang="es-PE" i="0" dirty="0">
              <a:solidFill>
                <a:schemeClr val="bg1">
                  <a:lumMod val="50000"/>
                </a:schemeClr>
              </a:solidFill>
            </a:endParaRPr>
          </a:p>
        </p:txBody>
      </p:sp>
      <p:sp>
        <p:nvSpPr>
          <p:cNvPr id="4" name="Footer Placeholder 3"/>
          <p:cNvSpPr>
            <a:spLocks noGrp="1"/>
          </p:cNvSpPr>
          <p:nvPr>
            <p:ph type="ftr" sz="quarter" idx="3"/>
          </p:nvPr>
        </p:nvSpPr>
        <p:spPr>
          <a:xfrm>
            <a:off x="533400" y="6293149"/>
            <a:ext cx="5257800" cy="152400"/>
          </a:xfrm>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22</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sp>
        <p:nvSpPr>
          <p:cNvPr id="7" name="Rectangle 6"/>
          <p:cNvSpPr/>
          <p:nvPr/>
        </p:nvSpPr>
        <p:spPr>
          <a:xfrm>
            <a:off x="531766" y="2010326"/>
            <a:ext cx="8216698" cy="584775"/>
          </a:xfrm>
          <a:prstGeom prst="rect">
            <a:avLst/>
          </a:prstGeom>
        </p:spPr>
        <p:txBody>
          <a:bodyPr wrap="square">
            <a:spAutoFit/>
          </a:bodyPr>
          <a:lstStyle/>
          <a:p>
            <a:pPr indent="-274320">
              <a:spcAft>
                <a:spcPts val="900"/>
              </a:spcAft>
            </a:pPr>
            <a:r>
              <a:rPr lang="es-PE" sz="1600" b="1" dirty="0">
                <a:solidFill>
                  <a:schemeClr val="tx2"/>
                </a:solidFill>
                <a:latin typeface="Georgia" pitchFamily="18" charset="0"/>
              </a:rPr>
              <a:t>Formato 7.1 </a:t>
            </a:r>
            <a:r>
              <a:rPr lang="es-PE" sz="1600" dirty="0" smtClean="0">
                <a:solidFill>
                  <a:schemeClr val="tx2"/>
                </a:solidFill>
                <a:latin typeface="Georgia" pitchFamily="18" charset="0"/>
              </a:rPr>
              <a:t>Registro de activos fijos - Detalle de los activos fijos revaluados y no revaluados</a:t>
            </a:r>
          </a:p>
        </p:txBody>
      </p:sp>
      <p:sp>
        <p:nvSpPr>
          <p:cNvPr id="38" name="Rectangle 37"/>
          <p:cNvSpPr/>
          <p:nvPr/>
        </p:nvSpPr>
        <p:spPr>
          <a:xfrm>
            <a:off x="1365819" y="2708920"/>
            <a:ext cx="3854253"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Nombre del campo</a:t>
            </a:r>
            <a:endParaRPr lang="es-PE" sz="1000" b="1" dirty="0">
              <a:solidFill>
                <a:schemeClr val="bg1"/>
              </a:solidFill>
              <a:latin typeface="+mj-lt"/>
            </a:endParaRPr>
          </a:p>
        </p:txBody>
      </p:sp>
      <p:sp>
        <p:nvSpPr>
          <p:cNvPr id="42" name="Rectangle 41"/>
          <p:cNvSpPr/>
          <p:nvPr/>
        </p:nvSpPr>
        <p:spPr>
          <a:xfrm>
            <a:off x="5326258" y="2708920"/>
            <a:ext cx="3276585"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Consideraciones</a:t>
            </a:r>
            <a:endParaRPr lang="es-PE" sz="1000" b="1" dirty="0">
              <a:solidFill>
                <a:schemeClr val="bg1"/>
              </a:solidFill>
              <a:latin typeface="+mj-lt"/>
            </a:endParaRPr>
          </a:p>
        </p:txBody>
      </p:sp>
      <p:sp>
        <p:nvSpPr>
          <p:cNvPr id="43" name="Rectangle 42"/>
          <p:cNvSpPr/>
          <p:nvPr/>
        </p:nvSpPr>
        <p:spPr>
          <a:xfrm>
            <a:off x="611562" y="3091820"/>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11</a:t>
            </a:r>
            <a:endParaRPr lang="es-PE" sz="700" b="1" dirty="0">
              <a:latin typeface="+mj-lt"/>
            </a:endParaRPr>
          </a:p>
        </p:txBody>
      </p:sp>
      <p:sp>
        <p:nvSpPr>
          <p:cNvPr id="44" name="Rectangle 43"/>
          <p:cNvSpPr/>
          <p:nvPr/>
        </p:nvSpPr>
        <p:spPr>
          <a:xfrm>
            <a:off x="1365819" y="3093688"/>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a:solidFill>
                  <a:srgbClr val="000000"/>
                </a:solidFill>
                <a:latin typeface="Georgia" panose="02040502050405020303" pitchFamily="18" charset="0"/>
              </a:rPr>
              <a:t>Marca del Activo Fijo</a:t>
            </a:r>
          </a:p>
        </p:txBody>
      </p:sp>
      <p:sp>
        <p:nvSpPr>
          <p:cNvPr id="45" name="Rectangle 44"/>
          <p:cNvSpPr/>
          <p:nvPr/>
        </p:nvSpPr>
        <p:spPr>
          <a:xfrm>
            <a:off x="5327863" y="3093688"/>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Campo obligatorio</a:t>
            </a:r>
            <a:endParaRPr lang="es-PE" sz="1000" dirty="0">
              <a:latin typeface="+mj-lt"/>
            </a:endParaRPr>
          </a:p>
        </p:txBody>
      </p:sp>
      <p:sp>
        <p:nvSpPr>
          <p:cNvPr id="46" name="Rectangle 45"/>
          <p:cNvSpPr/>
          <p:nvPr/>
        </p:nvSpPr>
        <p:spPr>
          <a:xfrm>
            <a:off x="611561" y="2710515"/>
            <a:ext cx="648072"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Nro campo</a:t>
            </a:r>
            <a:endParaRPr lang="es-PE" sz="1000" b="1" dirty="0">
              <a:solidFill>
                <a:schemeClr val="bg1"/>
              </a:solidFill>
              <a:latin typeface="+mj-lt"/>
            </a:endParaRPr>
          </a:p>
        </p:txBody>
      </p:sp>
      <p:sp>
        <p:nvSpPr>
          <p:cNvPr id="15" name="Rectangle 14"/>
          <p:cNvSpPr/>
          <p:nvPr/>
        </p:nvSpPr>
        <p:spPr>
          <a:xfrm>
            <a:off x="618270" y="3504193"/>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12</a:t>
            </a:r>
            <a:endParaRPr lang="es-PE" sz="700" b="1" dirty="0">
              <a:latin typeface="+mj-lt"/>
            </a:endParaRPr>
          </a:p>
        </p:txBody>
      </p:sp>
      <p:sp>
        <p:nvSpPr>
          <p:cNvPr id="16" name="Rectangle 15"/>
          <p:cNvSpPr/>
          <p:nvPr/>
        </p:nvSpPr>
        <p:spPr>
          <a:xfrm>
            <a:off x="1372527" y="3506061"/>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a:solidFill>
                  <a:srgbClr val="000000"/>
                </a:solidFill>
                <a:latin typeface="Georgia" panose="02040502050405020303" pitchFamily="18" charset="0"/>
              </a:rPr>
              <a:t>Modelo del Activo Fijo</a:t>
            </a:r>
          </a:p>
        </p:txBody>
      </p:sp>
      <p:sp>
        <p:nvSpPr>
          <p:cNvPr id="17" name="Rectangle 16"/>
          <p:cNvSpPr/>
          <p:nvPr/>
        </p:nvSpPr>
        <p:spPr>
          <a:xfrm>
            <a:off x="5334571" y="3506061"/>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Campo obligatorio</a:t>
            </a:r>
            <a:endParaRPr lang="es-PE" sz="1000" dirty="0">
              <a:latin typeface="+mj-lt"/>
            </a:endParaRPr>
          </a:p>
        </p:txBody>
      </p:sp>
      <p:sp>
        <p:nvSpPr>
          <p:cNvPr id="18" name="Rectangle 17"/>
          <p:cNvSpPr/>
          <p:nvPr/>
        </p:nvSpPr>
        <p:spPr>
          <a:xfrm>
            <a:off x="618270" y="3922905"/>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13</a:t>
            </a:r>
            <a:endParaRPr lang="es-PE" sz="700" b="1" dirty="0">
              <a:latin typeface="+mj-lt"/>
            </a:endParaRPr>
          </a:p>
        </p:txBody>
      </p:sp>
      <p:sp>
        <p:nvSpPr>
          <p:cNvPr id="19" name="Rectangle 18"/>
          <p:cNvSpPr/>
          <p:nvPr/>
        </p:nvSpPr>
        <p:spPr>
          <a:xfrm>
            <a:off x="1372527" y="3924773"/>
            <a:ext cx="3840343"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a:solidFill>
                  <a:srgbClr val="000000"/>
                </a:solidFill>
                <a:latin typeface="Georgia" panose="02040502050405020303" pitchFamily="18" charset="0"/>
              </a:rPr>
              <a:t>Número de serie y/o placa del Activo Fijo</a:t>
            </a:r>
          </a:p>
        </p:txBody>
      </p:sp>
      <p:sp>
        <p:nvSpPr>
          <p:cNvPr id="20" name="Rectangle 19"/>
          <p:cNvSpPr/>
          <p:nvPr/>
        </p:nvSpPr>
        <p:spPr>
          <a:xfrm>
            <a:off x="5334571" y="3924773"/>
            <a:ext cx="3276585"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Campo obligatorio</a:t>
            </a:r>
            <a:endParaRPr lang="es-PE" sz="1000" dirty="0">
              <a:latin typeface="+mj-lt"/>
            </a:endParaRPr>
          </a:p>
        </p:txBody>
      </p:sp>
      <p:pic>
        <p:nvPicPr>
          <p:cNvPr id="21" name="Picture 20"/>
          <p:cNvPicPr>
            <a:picLocks noChangeAspect="1"/>
          </p:cNvPicPr>
          <p:nvPr/>
        </p:nvPicPr>
        <p:blipFill>
          <a:blip r:embed="rId2"/>
          <a:stretch>
            <a:fillRect/>
          </a:stretch>
        </p:blipFill>
        <p:spPr>
          <a:xfrm>
            <a:off x="6754273" y="136226"/>
            <a:ext cx="2188654" cy="1292464"/>
          </a:xfrm>
          <a:prstGeom prst="rect">
            <a:avLst/>
          </a:prstGeom>
        </p:spPr>
      </p:pic>
    </p:spTree>
    <p:extLst>
      <p:ext uri="{BB962C8B-B14F-4D97-AF65-F5344CB8AC3E}">
        <p14:creationId xmlns:p14="http://schemas.microsoft.com/office/powerpoint/2010/main" val="262659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43" grpId="0" animBg="1"/>
      <p:bldP spid="44" grpId="0" animBg="1"/>
      <p:bldP spid="45" grpId="0" animBg="1"/>
      <p:bldP spid="46" grpId="0" animBg="1"/>
      <p:bldP spid="15"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r>
              <a:rPr lang="es-PE" i="0" dirty="0">
                <a:solidFill>
                  <a:schemeClr val="bg1">
                    <a:lumMod val="50000"/>
                  </a:schemeClr>
                </a:solidFill>
              </a:rPr>
              <a:t>C. </a:t>
            </a:r>
            <a:r>
              <a:rPr lang="es-PE" i="0" dirty="0" smtClean="0">
                <a:solidFill>
                  <a:schemeClr val="bg1">
                    <a:lumMod val="50000"/>
                  </a:schemeClr>
                </a:solidFill>
              </a:rPr>
              <a:t>Nuevos campos obligatorios</a:t>
            </a:r>
            <a:endParaRPr lang="es-PE" dirty="0"/>
          </a:p>
        </p:txBody>
      </p:sp>
      <p:sp>
        <p:nvSpPr>
          <p:cNvPr id="4" name="Footer Placeholder 3"/>
          <p:cNvSpPr>
            <a:spLocks noGrp="1"/>
          </p:cNvSpPr>
          <p:nvPr>
            <p:ph type="ftr" sz="quarter" idx="3"/>
          </p:nvPr>
        </p:nvSpPr>
        <p:spPr/>
        <p:txBody>
          <a:bodyPr/>
          <a:lstStyle/>
          <a:p>
            <a:r>
              <a:rPr lang="es-PE" smtClean="0"/>
              <a:t>Libros Electrónicos</a:t>
            </a:r>
            <a:endParaRPr lang="es-PE" dirty="0"/>
          </a:p>
        </p:txBody>
      </p:sp>
      <p:sp>
        <p:nvSpPr>
          <p:cNvPr id="5" name="Slide Number Placeholder 4"/>
          <p:cNvSpPr>
            <a:spLocks noGrp="1"/>
          </p:cNvSpPr>
          <p:nvPr>
            <p:ph type="sldNum" sz="quarter" idx="4"/>
          </p:nvPr>
        </p:nvSpPr>
        <p:spPr>
          <a:xfrm>
            <a:off x="7014593" y="6477000"/>
            <a:ext cx="1527048" cy="152400"/>
          </a:xfrm>
        </p:spPr>
        <p:txBody>
          <a:bodyPr/>
          <a:lstStyle/>
          <a:p>
            <a:r>
              <a:rPr lang="es-PE" smtClean="0"/>
              <a:t>Slide </a:t>
            </a:r>
            <a:fld id="{1362E92C-E989-4D66-8E43-0B2E53FF3E06}" type="slidenum">
              <a:rPr lang="es-PE" smtClean="0"/>
              <a:pPr/>
              <a:t>23</a:t>
            </a:fld>
            <a:endParaRPr lang="es-PE" dirty="0"/>
          </a:p>
        </p:txBody>
      </p:sp>
      <p:sp>
        <p:nvSpPr>
          <p:cNvPr id="6" name="Date Placeholder 5"/>
          <p:cNvSpPr>
            <a:spLocks noGrp="1"/>
          </p:cNvSpPr>
          <p:nvPr>
            <p:ph type="dt" sz="half" idx="2"/>
          </p:nvPr>
        </p:nvSpPr>
        <p:spPr>
          <a:xfrm>
            <a:off x="7014593" y="6324600"/>
            <a:ext cx="1524000" cy="152400"/>
          </a:xfrm>
        </p:spPr>
        <p:txBody>
          <a:bodyPr/>
          <a:lstStyle/>
          <a:p>
            <a:r>
              <a:rPr lang="es-PE" dirty="0" smtClean="0"/>
              <a:t>Junio 2016</a:t>
            </a:r>
            <a:endParaRPr lang="es-PE" dirty="0"/>
          </a:p>
        </p:txBody>
      </p:sp>
      <p:sp>
        <p:nvSpPr>
          <p:cNvPr id="14" name="Rectangle 13"/>
          <p:cNvSpPr/>
          <p:nvPr/>
        </p:nvSpPr>
        <p:spPr bwMode="ltGray">
          <a:xfrm>
            <a:off x="613195" y="4738571"/>
            <a:ext cx="7991282" cy="1433629"/>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600" dirty="0" err="1" smtClean="0">
              <a:solidFill>
                <a:schemeClr val="bg1"/>
              </a:solidFill>
              <a:latin typeface="Georgia" pitchFamily="18" charset="0"/>
            </a:endParaRPr>
          </a:p>
        </p:txBody>
      </p:sp>
      <p:sp>
        <p:nvSpPr>
          <p:cNvPr id="15" name="Rectangle 14"/>
          <p:cNvSpPr/>
          <p:nvPr/>
        </p:nvSpPr>
        <p:spPr>
          <a:xfrm>
            <a:off x="539552" y="1772816"/>
            <a:ext cx="8216698" cy="1308050"/>
          </a:xfrm>
          <a:prstGeom prst="rect">
            <a:avLst/>
          </a:prstGeom>
        </p:spPr>
        <p:txBody>
          <a:bodyPr wrap="square">
            <a:spAutoFit/>
          </a:bodyPr>
          <a:lstStyle/>
          <a:p>
            <a:pPr indent="-274320">
              <a:spcAft>
                <a:spcPts val="900"/>
              </a:spcAft>
            </a:pPr>
            <a:r>
              <a:rPr lang="es-PE" sz="1600" b="1" smtClean="0">
                <a:solidFill>
                  <a:schemeClr val="tx2"/>
                </a:solidFill>
                <a:latin typeface="Georgia" pitchFamily="18" charset="0"/>
              </a:rPr>
              <a:t>Formato 12.1:</a:t>
            </a:r>
            <a:r>
              <a:rPr lang="es-PE" sz="1600" smtClean="0">
                <a:solidFill>
                  <a:schemeClr val="tx2"/>
                </a:solidFill>
                <a:latin typeface="Georgia" pitchFamily="18" charset="0"/>
              </a:rPr>
              <a:t> Registro del inventario permanente en unidades físicas</a:t>
            </a:r>
            <a:endParaRPr lang="es-PE" sz="1600" dirty="0" smtClean="0">
              <a:solidFill>
                <a:schemeClr val="tx2"/>
              </a:solidFill>
              <a:latin typeface="Georgia" pitchFamily="18" charset="0"/>
            </a:endParaRPr>
          </a:p>
          <a:p>
            <a:pPr indent="-274320">
              <a:spcAft>
                <a:spcPts val="900"/>
              </a:spcAft>
            </a:pPr>
            <a:r>
              <a:rPr lang="es-PE" sz="1600" b="1" smtClean="0">
                <a:solidFill>
                  <a:schemeClr val="tx2"/>
                </a:solidFill>
                <a:latin typeface="Georgia" pitchFamily="18" charset="0"/>
              </a:rPr>
              <a:t>Formato 13.1:</a:t>
            </a:r>
            <a:r>
              <a:rPr lang="es-PE" sz="1600" smtClean="0">
                <a:solidFill>
                  <a:schemeClr val="tx2"/>
                </a:solidFill>
                <a:latin typeface="Georgia" pitchFamily="18" charset="0"/>
              </a:rPr>
              <a:t> Registro del inventario permanente valorizado</a:t>
            </a:r>
            <a:endParaRPr lang="es-PE" sz="1600" dirty="0" smtClean="0">
              <a:solidFill>
                <a:schemeClr val="tx2"/>
              </a:solidFill>
              <a:latin typeface="Georgia" pitchFamily="18" charset="0"/>
            </a:endParaRPr>
          </a:p>
          <a:p>
            <a:pPr indent="-274320">
              <a:spcAft>
                <a:spcPts val="900"/>
              </a:spcAft>
            </a:pPr>
            <a:r>
              <a:rPr lang="es-PE" sz="1600" b="1" smtClean="0">
                <a:solidFill>
                  <a:schemeClr val="tx2"/>
                </a:solidFill>
                <a:latin typeface="Georgia" pitchFamily="18" charset="0"/>
              </a:rPr>
              <a:t>Formato 7.1:</a:t>
            </a:r>
            <a:r>
              <a:rPr lang="es-PE" sz="1600" smtClean="0">
                <a:solidFill>
                  <a:schemeClr val="tx2"/>
                </a:solidFill>
                <a:latin typeface="Georgia" pitchFamily="18" charset="0"/>
              </a:rPr>
              <a:t> Registro de activos fijos – Detalle de los activos revaluados y no revaluados</a:t>
            </a:r>
            <a:endParaRPr lang="es-PE" sz="1600" dirty="0">
              <a:solidFill>
                <a:schemeClr val="tx2"/>
              </a:solidFill>
              <a:latin typeface="Georgia" pitchFamily="18" charset="0"/>
            </a:endParaRPr>
          </a:p>
        </p:txBody>
      </p:sp>
      <p:sp>
        <p:nvSpPr>
          <p:cNvPr id="16" name="Rectangle 15"/>
          <p:cNvSpPr/>
          <p:nvPr/>
        </p:nvSpPr>
        <p:spPr>
          <a:xfrm>
            <a:off x="1367453" y="3180310"/>
            <a:ext cx="3854253"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Nombre del campo</a:t>
            </a:r>
            <a:endParaRPr lang="es-PE" sz="1000" b="1" dirty="0">
              <a:solidFill>
                <a:schemeClr val="bg1"/>
              </a:solidFill>
              <a:latin typeface="+mj-lt"/>
            </a:endParaRPr>
          </a:p>
        </p:txBody>
      </p:sp>
      <p:sp>
        <p:nvSpPr>
          <p:cNvPr id="17" name="Rectangle 16"/>
          <p:cNvSpPr/>
          <p:nvPr/>
        </p:nvSpPr>
        <p:spPr>
          <a:xfrm>
            <a:off x="5327892" y="3180310"/>
            <a:ext cx="3276585"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Consideraciones</a:t>
            </a:r>
            <a:endParaRPr lang="es-PE" sz="1000" b="1" dirty="0">
              <a:solidFill>
                <a:schemeClr val="bg1"/>
              </a:solidFill>
              <a:latin typeface="+mj-lt"/>
            </a:endParaRPr>
          </a:p>
        </p:txBody>
      </p:sp>
      <p:sp>
        <p:nvSpPr>
          <p:cNvPr id="18" name="Rectangle 17"/>
          <p:cNvSpPr/>
          <p:nvPr/>
        </p:nvSpPr>
        <p:spPr>
          <a:xfrm>
            <a:off x="613196" y="3563209"/>
            <a:ext cx="648071" cy="1017919"/>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a:latin typeface="+mj-lt"/>
              </a:rPr>
              <a:t>6</a:t>
            </a:r>
            <a:endParaRPr lang="es-PE" sz="700" b="1" dirty="0">
              <a:latin typeface="+mj-lt"/>
            </a:endParaRPr>
          </a:p>
        </p:txBody>
      </p:sp>
      <p:sp>
        <p:nvSpPr>
          <p:cNvPr id="19" name="Rectangle 18"/>
          <p:cNvSpPr/>
          <p:nvPr/>
        </p:nvSpPr>
        <p:spPr>
          <a:xfrm>
            <a:off x="1367453" y="3565077"/>
            <a:ext cx="3840343" cy="1014498"/>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fontAlgn="ctr"/>
            <a:r>
              <a:rPr lang="es-PE" sz="1000" dirty="0" smtClean="0">
                <a:solidFill>
                  <a:srgbClr val="000000"/>
                </a:solidFill>
                <a:latin typeface="Georgia" panose="02040502050405020303" pitchFamily="18" charset="0"/>
              </a:rPr>
              <a:t>CUBSO</a:t>
            </a:r>
            <a:endParaRPr lang="es-PE" sz="1000" dirty="0">
              <a:solidFill>
                <a:srgbClr val="000000"/>
              </a:solidFill>
              <a:latin typeface="Georgia" panose="02040502050405020303" pitchFamily="18" charset="0"/>
            </a:endParaRPr>
          </a:p>
        </p:txBody>
      </p:sp>
      <p:sp>
        <p:nvSpPr>
          <p:cNvPr id="20" name="Rectangle 19"/>
          <p:cNvSpPr/>
          <p:nvPr/>
        </p:nvSpPr>
        <p:spPr>
          <a:xfrm>
            <a:off x="5329497" y="3565077"/>
            <a:ext cx="3276585" cy="1014498"/>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Significa Catálogo Único de Bienes, Servicios y Obras</a:t>
            </a:r>
            <a:r>
              <a:rPr lang="es-PE" sz="1000" dirty="0">
                <a:latin typeface="+mj-lt"/>
              </a:rPr>
              <a:t>.</a:t>
            </a:r>
          </a:p>
          <a:p>
            <a:pPr marL="3177">
              <a:spcAft>
                <a:spcPts val="529"/>
              </a:spcAft>
            </a:pPr>
            <a:r>
              <a:rPr lang="es-PE" sz="1000" smtClean="0">
                <a:latin typeface="+mj-lt"/>
              </a:rPr>
              <a:t>Clasifica los bienes, servicios, obras y consultoría de obras requeridas por las Entidades Contratantes</a:t>
            </a:r>
            <a:endParaRPr lang="es-PE" sz="1000" dirty="0">
              <a:latin typeface="+mj-lt"/>
            </a:endParaRPr>
          </a:p>
          <a:p>
            <a:pPr marL="3177">
              <a:spcAft>
                <a:spcPts val="529"/>
              </a:spcAft>
            </a:pPr>
            <a:r>
              <a:rPr lang="es-PE" sz="1000" smtClean="0">
                <a:latin typeface="+mj-lt"/>
              </a:rPr>
              <a:t>Se basa en estándares internacionales de clasificación</a:t>
            </a:r>
            <a:r>
              <a:rPr lang="es-PE" sz="1000" dirty="0" smtClean="0">
                <a:latin typeface="+mj-lt"/>
              </a:rPr>
              <a:t>.</a:t>
            </a:r>
          </a:p>
          <a:p>
            <a:pPr marL="3177">
              <a:spcAft>
                <a:spcPts val="529"/>
              </a:spcAft>
            </a:pPr>
            <a:r>
              <a:rPr lang="es-PE" sz="1000" smtClean="0">
                <a:latin typeface="+mj-lt"/>
              </a:rPr>
              <a:t>Es obligatorio a partir del 01/01/2018</a:t>
            </a:r>
            <a:endParaRPr lang="es-PE" sz="1000" dirty="0">
              <a:latin typeface="+mj-lt"/>
            </a:endParaRPr>
          </a:p>
        </p:txBody>
      </p:sp>
      <p:sp>
        <p:nvSpPr>
          <p:cNvPr id="21" name="Rectangle 20"/>
          <p:cNvSpPr/>
          <p:nvPr/>
        </p:nvSpPr>
        <p:spPr>
          <a:xfrm>
            <a:off x="613195" y="3181905"/>
            <a:ext cx="648072"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smtClean="0">
                <a:solidFill>
                  <a:schemeClr val="bg1"/>
                </a:solidFill>
                <a:latin typeface="+mj-lt"/>
              </a:rPr>
              <a:t>Nro campo</a:t>
            </a:r>
            <a:endParaRPr lang="es-PE" sz="1000" b="1" dirty="0">
              <a:solidFill>
                <a:schemeClr val="bg1"/>
              </a:solidFill>
              <a:latin typeface="+mj-lt"/>
            </a:endParaRPr>
          </a:p>
        </p:txBody>
      </p:sp>
      <p:sp>
        <p:nvSpPr>
          <p:cNvPr id="22" name="Rounded Rectangle 21"/>
          <p:cNvSpPr/>
          <p:nvPr/>
        </p:nvSpPr>
        <p:spPr bwMode="ltGray">
          <a:xfrm>
            <a:off x="681155" y="5057476"/>
            <a:ext cx="965614" cy="377404"/>
          </a:xfrm>
          <a:prstGeom prst="round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00" dirty="0" smtClean="0">
                <a:solidFill>
                  <a:schemeClr val="bg1"/>
                </a:solidFill>
                <a:latin typeface="Georgia" pitchFamily="18" charset="0"/>
              </a:rPr>
              <a:t>(27)</a:t>
            </a:r>
          </a:p>
          <a:p>
            <a:pPr algn="ctr"/>
            <a:r>
              <a:rPr lang="es-PE" sz="1000" dirty="0" smtClean="0">
                <a:solidFill>
                  <a:schemeClr val="bg1"/>
                </a:solidFill>
                <a:latin typeface="Georgia" pitchFamily="18" charset="0"/>
              </a:rPr>
              <a:t>Segmento</a:t>
            </a:r>
          </a:p>
        </p:txBody>
      </p:sp>
      <p:sp>
        <p:nvSpPr>
          <p:cNvPr id="23" name="Rounded Rectangle 22"/>
          <p:cNvSpPr/>
          <p:nvPr/>
        </p:nvSpPr>
        <p:spPr bwMode="ltGray">
          <a:xfrm>
            <a:off x="1689267" y="5057476"/>
            <a:ext cx="965614" cy="377404"/>
          </a:xfrm>
          <a:prstGeom prst="round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00" dirty="0" smtClean="0">
                <a:solidFill>
                  <a:schemeClr val="bg1"/>
                </a:solidFill>
                <a:latin typeface="Georgia" pitchFamily="18" charset="0"/>
              </a:rPr>
              <a:t>(11)</a:t>
            </a:r>
            <a:endParaRPr lang="es-PE" sz="1000" dirty="0">
              <a:solidFill>
                <a:schemeClr val="bg1"/>
              </a:solidFill>
              <a:latin typeface="Georgia" pitchFamily="18" charset="0"/>
            </a:endParaRPr>
          </a:p>
          <a:p>
            <a:pPr algn="ctr"/>
            <a:r>
              <a:rPr lang="es-PE" sz="1000" dirty="0" smtClean="0">
                <a:solidFill>
                  <a:schemeClr val="bg1"/>
                </a:solidFill>
                <a:latin typeface="Georgia" pitchFamily="18" charset="0"/>
              </a:rPr>
              <a:t>Familia</a:t>
            </a:r>
          </a:p>
        </p:txBody>
      </p:sp>
      <p:sp>
        <p:nvSpPr>
          <p:cNvPr id="24" name="Rounded Rectangle 23"/>
          <p:cNvSpPr/>
          <p:nvPr/>
        </p:nvSpPr>
        <p:spPr bwMode="ltGray">
          <a:xfrm>
            <a:off x="2697379" y="5057476"/>
            <a:ext cx="965614" cy="377404"/>
          </a:xfrm>
          <a:prstGeom prst="round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00" dirty="0" smtClean="0">
                <a:solidFill>
                  <a:schemeClr val="bg1"/>
                </a:solidFill>
                <a:latin typeface="Georgia" pitchFamily="18" charset="0"/>
              </a:rPr>
              <a:t>(19)</a:t>
            </a:r>
            <a:endParaRPr lang="es-PE" sz="1000" dirty="0">
              <a:solidFill>
                <a:schemeClr val="bg1"/>
              </a:solidFill>
              <a:latin typeface="Georgia" pitchFamily="18" charset="0"/>
            </a:endParaRPr>
          </a:p>
          <a:p>
            <a:pPr algn="ctr"/>
            <a:r>
              <a:rPr lang="es-PE" sz="1000" dirty="0" smtClean="0">
                <a:solidFill>
                  <a:schemeClr val="bg1"/>
                </a:solidFill>
                <a:latin typeface="Georgia" pitchFamily="18" charset="0"/>
              </a:rPr>
              <a:t>Clase</a:t>
            </a:r>
          </a:p>
        </p:txBody>
      </p:sp>
      <p:sp>
        <p:nvSpPr>
          <p:cNvPr id="25" name="Rounded Rectangle 24"/>
          <p:cNvSpPr/>
          <p:nvPr/>
        </p:nvSpPr>
        <p:spPr bwMode="ltGray">
          <a:xfrm>
            <a:off x="3705491" y="5057476"/>
            <a:ext cx="965614" cy="377404"/>
          </a:xfrm>
          <a:prstGeom prst="round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00" dirty="0" smtClean="0">
                <a:solidFill>
                  <a:schemeClr val="bg1"/>
                </a:solidFill>
                <a:latin typeface="Georgia" pitchFamily="18" charset="0"/>
              </a:rPr>
              <a:t>(08)</a:t>
            </a:r>
            <a:endParaRPr lang="es-PE" sz="1000" dirty="0">
              <a:solidFill>
                <a:schemeClr val="bg1"/>
              </a:solidFill>
              <a:latin typeface="Georgia" pitchFamily="18" charset="0"/>
            </a:endParaRPr>
          </a:p>
          <a:p>
            <a:pPr algn="ctr"/>
            <a:r>
              <a:rPr lang="es-PE" sz="1000" dirty="0" err="1" smtClean="0">
                <a:solidFill>
                  <a:schemeClr val="bg1"/>
                </a:solidFill>
                <a:latin typeface="Georgia" pitchFamily="18" charset="0"/>
              </a:rPr>
              <a:t>Commodity</a:t>
            </a:r>
            <a:endParaRPr lang="es-PE" sz="1000" dirty="0" smtClean="0">
              <a:solidFill>
                <a:schemeClr val="bg1"/>
              </a:solidFill>
              <a:latin typeface="Georgia" pitchFamily="18" charset="0"/>
            </a:endParaRPr>
          </a:p>
        </p:txBody>
      </p:sp>
      <p:sp>
        <p:nvSpPr>
          <p:cNvPr id="26" name="Rounded Rectangle 25"/>
          <p:cNvSpPr/>
          <p:nvPr/>
        </p:nvSpPr>
        <p:spPr bwMode="ltGray">
          <a:xfrm>
            <a:off x="5213142" y="5057476"/>
            <a:ext cx="965614" cy="377404"/>
          </a:xfrm>
          <a:prstGeom prst="round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00" dirty="0" smtClean="0">
                <a:solidFill>
                  <a:schemeClr val="bg1"/>
                </a:solidFill>
                <a:latin typeface="Georgia" pitchFamily="18" charset="0"/>
              </a:rPr>
              <a:t>(</a:t>
            </a:r>
            <a:r>
              <a:rPr lang="es-PE" sz="1000" dirty="0" err="1" smtClean="0">
                <a:solidFill>
                  <a:schemeClr val="bg1"/>
                </a:solidFill>
                <a:latin typeface="Georgia" pitchFamily="18" charset="0"/>
              </a:rPr>
              <a:t>xxxxxxx</a:t>
            </a:r>
            <a:r>
              <a:rPr lang="es-PE" sz="1000" dirty="0" smtClean="0">
                <a:solidFill>
                  <a:schemeClr val="bg1"/>
                </a:solidFill>
                <a:latin typeface="Georgia" pitchFamily="18" charset="0"/>
              </a:rPr>
              <a:t>)</a:t>
            </a:r>
            <a:endParaRPr lang="es-PE" sz="1000" dirty="0">
              <a:solidFill>
                <a:schemeClr val="bg1"/>
              </a:solidFill>
              <a:latin typeface="Georgia" pitchFamily="18" charset="0"/>
            </a:endParaRPr>
          </a:p>
          <a:p>
            <a:pPr algn="ctr"/>
            <a:r>
              <a:rPr lang="es-PE" sz="1000" dirty="0" err="1" smtClean="0">
                <a:solidFill>
                  <a:schemeClr val="bg1"/>
                </a:solidFill>
                <a:latin typeface="Georgia" pitchFamily="18" charset="0"/>
              </a:rPr>
              <a:t>Item</a:t>
            </a:r>
            <a:endParaRPr lang="es-PE" sz="1000" dirty="0" smtClean="0">
              <a:solidFill>
                <a:schemeClr val="bg1"/>
              </a:solidFill>
              <a:latin typeface="Georgia" pitchFamily="18" charset="0"/>
            </a:endParaRPr>
          </a:p>
        </p:txBody>
      </p:sp>
      <p:sp>
        <p:nvSpPr>
          <p:cNvPr id="27" name="Rectangle 26"/>
          <p:cNvSpPr/>
          <p:nvPr/>
        </p:nvSpPr>
        <p:spPr>
          <a:xfrm>
            <a:off x="942311" y="5697686"/>
            <a:ext cx="3510136" cy="261610"/>
          </a:xfrm>
          <a:prstGeom prst="rect">
            <a:avLst/>
          </a:prstGeom>
        </p:spPr>
        <p:txBody>
          <a:bodyPr wrap="square">
            <a:spAutoFit/>
          </a:bodyPr>
          <a:lstStyle/>
          <a:p>
            <a:pPr algn="ctr"/>
            <a:r>
              <a:rPr lang="es-PE" sz="1050" smtClean="0">
                <a:latin typeface="Georgia" pitchFamily="18" charset="0"/>
              </a:rPr>
              <a:t>Catálogo de las Naciones Unidas (</a:t>
            </a:r>
            <a:r>
              <a:rPr lang="es-PE" sz="1050" dirty="0">
                <a:latin typeface="Georgia" pitchFamily="18" charset="0"/>
              </a:rPr>
              <a:t>UNSPSC</a:t>
            </a:r>
            <a:r>
              <a:rPr lang="es-PE" sz="1050" dirty="0" smtClean="0">
                <a:latin typeface="Georgia" pitchFamily="18" charset="0"/>
              </a:rPr>
              <a:t>)</a:t>
            </a:r>
            <a:endParaRPr lang="es-PE" sz="1050" dirty="0"/>
          </a:p>
        </p:txBody>
      </p:sp>
      <p:sp>
        <p:nvSpPr>
          <p:cNvPr id="28" name="Rectangle 27"/>
          <p:cNvSpPr/>
          <p:nvPr/>
        </p:nvSpPr>
        <p:spPr>
          <a:xfrm>
            <a:off x="4716016" y="5653084"/>
            <a:ext cx="1968338" cy="415498"/>
          </a:xfrm>
          <a:prstGeom prst="rect">
            <a:avLst/>
          </a:prstGeom>
        </p:spPr>
        <p:txBody>
          <a:bodyPr wrap="square">
            <a:spAutoFit/>
          </a:bodyPr>
          <a:lstStyle/>
          <a:p>
            <a:pPr indent="-274320" algn="ctr">
              <a:spcAft>
                <a:spcPts val="900"/>
              </a:spcAft>
            </a:pPr>
            <a:r>
              <a:rPr lang="es-PE" sz="1050" dirty="0" smtClean="0">
                <a:latin typeface="Georgia" pitchFamily="18" charset="0"/>
              </a:rPr>
              <a:t>Código que aprueba la OSCE o de lo contrario “00000000”</a:t>
            </a:r>
            <a:endParaRPr lang="es-PE" sz="1050" dirty="0">
              <a:latin typeface="Georgia" pitchFamily="18" charset="0"/>
            </a:endParaRPr>
          </a:p>
        </p:txBody>
      </p:sp>
      <p:sp>
        <p:nvSpPr>
          <p:cNvPr id="29" name="Minus 28"/>
          <p:cNvSpPr/>
          <p:nvPr/>
        </p:nvSpPr>
        <p:spPr bwMode="ltGray">
          <a:xfrm>
            <a:off x="4713497" y="5007790"/>
            <a:ext cx="461664" cy="421965"/>
          </a:xfrm>
          <a:prstGeom prst="mathMinus">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dirty="0" err="1" smtClean="0">
              <a:solidFill>
                <a:schemeClr val="bg1"/>
              </a:solidFill>
              <a:latin typeface="Georgia" pitchFamily="18" charset="0"/>
            </a:endParaRPr>
          </a:p>
        </p:txBody>
      </p:sp>
      <p:sp>
        <p:nvSpPr>
          <p:cNvPr id="30" name="Right Brace 29"/>
          <p:cNvSpPr/>
          <p:nvPr/>
        </p:nvSpPr>
        <p:spPr>
          <a:xfrm rot="5400000">
            <a:off x="2638974" y="3519091"/>
            <a:ext cx="116702" cy="40323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1400"/>
          </a:p>
        </p:txBody>
      </p:sp>
      <p:sp>
        <p:nvSpPr>
          <p:cNvPr id="31" name="Right Brace 30"/>
          <p:cNvSpPr/>
          <p:nvPr/>
        </p:nvSpPr>
        <p:spPr>
          <a:xfrm rot="5400000">
            <a:off x="5636392" y="5044919"/>
            <a:ext cx="90391" cy="9943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1400"/>
          </a:p>
        </p:txBody>
      </p:sp>
      <p:sp>
        <p:nvSpPr>
          <p:cNvPr id="32" name="TextBox 31"/>
          <p:cNvSpPr txBox="1"/>
          <p:nvPr/>
        </p:nvSpPr>
        <p:spPr>
          <a:xfrm>
            <a:off x="6891020" y="4902231"/>
            <a:ext cx="1569412" cy="759017"/>
          </a:xfrm>
          <a:prstGeom prst="rect">
            <a:avLst/>
          </a:prstGeom>
          <a:noFill/>
        </p:spPr>
        <p:txBody>
          <a:bodyPr wrap="square" lIns="0" tIns="0" rIns="0" bIns="0" rtlCol="0">
            <a:noAutofit/>
          </a:bodyPr>
          <a:lstStyle/>
          <a:p>
            <a:pPr indent="-274320">
              <a:spcAft>
                <a:spcPts val="900"/>
              </a:spcAft>
            </a:pPr>
            <a:r>
              <a:rPr lang="es-PE" sz="1100" b="1" dirty="0" smtClean="0">
                <a:latin typeface="Georgia" pitchFamily="18" charset="0"/>
              </a:rPr>
              <a:t>Por ejemplo:</a:t>
            </a:r>
          </a:p>
          <a:p>
            <a:pPr indent="-274320" algn="ctr">
              <a:spcAft>
                <a:spcPts val="900"/>
              </a:spcAft>
            </a:pPr>
            <a:r>
              <a:rPr lang="es-PE" sz="1100" dirty="0" smtClean="0">
                <a:latin typeface="Georgia" pitchFamily="18" charset="0"/>
              </a:rPr>
              <a:t>27111908-00000618</a:t>
            </a:r>
            <a:endParaRPr lang="es-PE" sz="1100" dirty="0">
              <a:latin typeface="Georgia" pitchFamily="18" charset="0"/>
            </a:endParaRPr>
          </a:p>
        </p:txBody>
      </p:sp>
      <p:sp>
        <p:nvSpPr>
          <p:cNvPr id="33" name="TextBox 32"/>
          <p:cNvSpPr txBox="1"/>
          <p:nvPr/>
        </p:nvSpPr>
        <p:spPr>
          <a:xfrm>
            <a:off x="6856271" y="5795765"/>
            <a:ext cx="1564838" cy="301757"/>
          </a:xfrm>
          <a:prstGeom prst="rect">
            <a:avLst/>
          </a:prstGeom>
          <a:noFill/>
        </p:spPr>
        <p:txBody>
          <a:bodyPr wrap="square" lIns="0" tIns="0" rIns="0" bIns="0" rtlCol="0">
            <a:noAutofit/>
          </a:bodyPr>
          <a:lstStyle/>
          <a:p>
            <a:pPr indent="-274320" algn="ctr">
              <a:spcAft>
                <a:spcPts val="900"/>
              </a:spcAft>
            </a:pPr>
            <a:r>
              <a:rPr lang="pt-BR" sz="1100" dirty="0" smtClean="0">
                <a:latin typeface="Georgia" pitchFamily="18" charset="0"/>
              </a:rPr>
              <a:t>Broca de acero 12 mm</a:t>
            </a:r>
            <a:endParaRPr lang="pt-BR" sz="1100" dirty="0">
              <a:latin typeface="Georgia" pitchFamily="18" charset="0"/>
            </a:endParaRPr>
          </a:p>
        </p:txBody>
      </p:sp>
      <p:sp>
        <p:nvSpPr>
          <p:cNvPr id="34" name="Right Arrow 33"/>
          <p:cNvSpPr/>
          <p:nvPr/>
        </p:nvSpPr>
        <p:spPr bwMode="ltGray">
          <a:xfrm rot="5400000">
            <a:off x="7432599" y="5439418"/>
            <a:ext cx="348016" cy="289755"/>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err="1" smtClean="0">
              <a:solidFill>
                <a:schemeClr val="bg1"/>
              </a:solidFill>
              <a:latin typeface="Georgia" pitchFamily="18" charset="0"/>
            </a:endParaRPr>
          </a:p>
        </p:txBody>
      </p:sp>
      <p:sp>
        <p:nvSpPr>
          <p:cNvPr id="38" name="Rectangle 37"/>
          <p:cNvSpPr/>
          <p:nvPr/>
        </p:nvSpPr>
        <p:spPr>
          <a:xfrm>
            <a:off x="681154" y="4775124"/>
            <a:ext cx="764284" cy="257702"/>
          </a:xfrm>
          <a:prstGeom prst="rect">
            <a:avLst/>
          </a:prstGeom>
        </p:spPr>
        <p:txBody>
          <a:bodyPr wrap="square">
            <a:spAutoFit/>
          </a:bodyPr>
          <a:lstStyle/>
          <a:p>
            <a:pPr algn="ctr"/>
            <a:r>
              <a:rPr lang="es-PE" sz="1050" b="1" dirty="0" err="1" smtClean="0">
                <a:solidFill>
                  <a:schemeClr val="tx2"/>
                </a:solidFill>
                <a:latin typeface="Georgia" pitchFamily="18" charset="0"/>
              </a:rPr>
              <a:t>CUBSO</a:t>
            </a:r>
            <a:r>
              <a:rPr lang="es-PE" sz="1050" b="1" dirty="0" smtClean="0">
                <a:solidFill>
                  <a:schemeClr val="tx2"/>
                </a:solidFill>
                <a:latin typeface="Georgia" pitchFamily="18" charset="0"/>
              </a:rPr>
              <a:t>:</a:t>
            </a:r>
            <a:endParaRPr lang="es-PE" sz="1050" b="1" dirty="0">
              <a:solidFill>
                <a:schemeClr val="tx2"/>
              </a:solidFill>
            </a:endParaRPr>
          </a:p>
        </p:txBody>
      </p:sp>
      <p:pic>
        <p:nvPicPr>
          <p:cNvPr id="36" name="Picture 35"/>
          <p:cNvPicPr>
            <a:picLocks noChangeAspect="1"/>
          </p:cNvPicPr>
          <p:nvPr/>
        </p:nvPicPr>
        <p:blipFill>
          <a:blip r:embed="rId2"/>
          <a:stretch>
            <a:fillRect/>
          </a:stretch>
        </p:blipFill>
        <p:spPr>
          <a:xfrm>
            <a:off x="6754273" y="125340"/>
            <a:ext cx="2188654" cy="1292464"/>
          </a:xfrm>
          <a:prstGeom prst="rect">
            <a:avLst/>
          </a:prstGeom>
        </p:spPr>
      </p:pic>
    </p:spTree>
    <p:extLst>
      <p:ext uri="{BB962C8B-B14F-4D97-AF65-F5344CB8AC3E}">
        <p14:creationId xmlns:p14="http://schemas.microsoft.com/office/powerpoint/2010/main" val="274996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animBg="1"/>
      <p:bldP spid="30" grpId="0" animBg="1"/>
      <p:bldP spid="31" grpId="0" animBg="1"/>
      <p:bldP spid="32" grpId="0"/>
      <p:bldP spid="33" grpId="0"/>
      <p:bldP spid="34"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tx2"/>
                </a:solidFill>
              </a:rPr>
              <a:t>Novedades de la versión 5.0 del PLE</a:t>
            </a:r>
            <a:r>
              <a:rPr lang="es-PE" dirty="0">
                <a:solidFill>
                  <a:schemeClr val="tx2"/>
                </a:solidFill>
              </a:rPr>
              <a:t/>
            </a:r>
            <a:br>
              <a:rPr lang="es-PE" dirty="0">
                <a:solidFill>
                  <a:schemeClr val="tx2"/>
                </a:solidFill>
              </a:rPr>
            </a:br>
            <a:r>
              <a:rPr lang="es-PE" i="0" dirty="0" smtClean="0">
                <a:solidFill>
                  <a:schemeClr val="bg1">
                    <a:lumMod val="50000"/>
                  </a:schemeClr>
                </a:solidFill>
              </a:rPr>
              <a:t>D. Nuevas tablas</a:t>
            </a:r>
            <a:endParaRPr lang="es-PE" i="0" dirty="0">
              <a:solidFill>
                <a:schemeClr val="bg1">
                  <a:lumMod val="50000"/>
                </a:schemeClr>
              </a:solidFill>
            </a:endParaRPr>
          </a:p>
        </p:txBody>
      </p:sp>
      <p:sp>
        <p:nvSpPr>
          <p:cNvPr id="4" name="Footer Placeholder 3"/>
          <p:cNvSpPr>
            <a:spLocks noGrp="1"/>
          </p:cNvSpPr>
          <p:nvPr>
            <p:ph type="ftr" sz="quarter" idx="3"/>
          </p:nvPr>
        </p:nvSpPr>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dirty="0" err="1" smtClean="0"/>
              <a:t>Slide</a:t>
            </a:r>
            <a:r>
              <a:rPr lang="es-PE" dirty="0" smtClean="0"/>
              <a:t> </a:t>
            </a:r>
            <a:fld id="{1362E92C-E989-4D66-8E43-0B2E53FF3E06}" type="slidenum">
              <a:rPr lang="es-PE" smtClean="0"/>
              <a:pPr/>
              <a:t>24</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sp>
        <p:nvSpPr>
          <p:cNvPr id="25" name="Rectangle 24"/>
          <p:cNvSpPr/>
          <p:nvPr/>
        </p:nvSpPr>
        <p:spPr>
          <a:xfrm>
            <a:off x="1365819" y="1484785"/>
            <a:ext cx="2774133" cy="679126"/>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Nombre de la tabla</a:t>
            </a:r>
            <a:endParaRPr lang="es-PE" sz="1000" b="1" dirty="0">
              <a:solidFill>
                <a:schemeClr val="bg1"/>
              </a:solidFill>
              <a:latin typeface="+mj-lt"/>
            </a:endParaRPr>
          </a:p>
        </p:txBody>
      </p:sp>
      <p:sp>
        <p:nvSpPr>
          <p:cNvPr id="26" name="Rectangle 25"/>
          <p:cNvSpPr/>
          <p:nvPr/>
        </p:nvSpPr>
        <p:spPr>
          <a:xfrm>
            <a:off x="4211961" y="1484785"/>
            <a:ext cx="3024336" cy="679126"/>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Consideraciones</a:t>
            </a:r>
            <a:endParaRPr lang="es-PE" sz="1000" b="1" dirty="0">
              <a:solidFill>
                <a:schemeClr val="bg1"/>
              </a:solidFill>
              <a:latin typeface="+mj-lt"/>
            </a:endParaRPr>
          </a:p>
        </p:txBody>
      </p:sp>
      <p:sp>
        <p:nvSpPr>
          <p:cNvPr id="27" name="Rectangle 26"/>
          <p:cNvSpPr/>
          <p:nvPr/>
        </p:nvSpPr>
        <p:spPr>
          <a:xfrm>
            <a:off x="611562" y="2230895"/>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25</a:t>
            </a:r>
            <a:endParaRPr lang="es-PE" sz="700" b="1" dirty="0">
              <a:latin typeface="+mj-lt"/>
            </a:endParaRPr>
          </a:p>
        </p:txBody>
      </p:sp>
      <p:sp>
        <p:nvSpPr>
          <p:cNvPr id="28" name="Rectangle 27"/>
          <p:cNvSpPr/>
          <p:nvPr/>
        </p:nvSpPr>
        <p:spPr>
          <a:xfrm>
            <a:off x="1365819" y="2232763"/>
            <a:ext cx="2764121"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Convenios para evitar la doble tributación</a:t>
            </a:r>
            <a:endParaRPr lang="es-PE" sz="1000" dirty="0" smtClean="0">
              <a:latin typeface="+mj-lt"/>
            </a:endParaRPr>
          </a:p>
        </p:txBody>
      </p:sp>
      <p:sp>
        <p:nvSpPr>
          <p:cNvPr id="29" name="Rectangle 28"/>
          <p:cNvSpPr/>
          <p:nvPr/>
        </p:nvSpPr>
        <p:spPr>
          <a:xfrm>
            <a:off x="4213566" y="2232763"/>
            <a:ext cx="3024336"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Elegir el país con el que se tiene convenios de doble tributación o, de lo contrario, ninguno</a:t>
            </a:r>
            <a:r>
              <a:rPr lang="es-PE" sz="1000" dirty="0">
                <a:latin typeface="+mj-lt"/>
              </a:rPr>
              <a:t>.</a:t>
            </a:r>
          </a:p>
        </p:txBody>
      </p:sp>
      <p:sp>
        <p:nvSpPr>
          <p:cNvPr id="30" name="Rectangle 29"/>
          <p:cNvSpPr/>
          <p:nvPr/>
        </p:nvSpPr>
        <p:spPr>
          <a:xfrm>
            <a:off x="611561" y="1486380"/>
            <a:ext cx="648072" cy="679126"/>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Tabla</a:t>
            </a:r>
            <a:endParaRPr lang="es-PE" sz="1000" b="1" dirty="0">
              <a:solidFill>
                <a:schemeClr val="bg1"/>
              </a:solidFill>
              <a:latin typeface="+mj-lt"/>
            </a:endParaRPr>
          </a:p>
        </p:txBody>
      </p:sp>
      <p:sp>
        <p:nvSpPr>
          <p:cNvPr id="31" name="Rectangle 30"/>
          <p:cNvSpPr/>
          <p:nvPr/>
        </p:nvSpPr>
        <p:spPr>
          <a:xfrm>
            <a:off x="611560" y="2640083"/>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27</a:t>
            </a:r>
            <a:endParaRPr lang="es-PE" sz="700" b="1" dirty="0">
              <a:latin typeface="+mj-lt"/>
            </a:endParaRPr>
          </a:p>
        </p:txBody>
      </p:sp>
      <p:sp>
        <p:nvSpPr>
          <p:cNvPr id="32" name="Rectangle 31"/>
          <p:cNvSpPr/>
          <p:nvPr/>
        </p:nvSpPr>
        <p:spPr>
          <a:xfrm>
            <a:off x="1365817" y="2641951"/>
            <a:ext cx="2764121"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Tipo de vinculación económica</a:t>
            </a:r>
            <a:endParaRPr lang="es-PE" sz="1000" dirty="0">
              <a:latin typeface="+mj-lt"/>
            </a:endParaRPr>
          </a:p>
        </p:txBody>
      </p:sp>
      <p:sp>
        <p:nvSpPr>
          <p:cNvPr id="33" name="Rectangle 32"/>
          <p:cNvSpPr/>
          <p:nvPr/>
        </p:nvSpPr>
        <p:spPr>
          <a:xfrm>
            <a:off x="4213564" y="2641951"/>
            <a:ext cx="3024336"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Según la ley del IR</a:t>
            </a:r>
            <a:endParaRPr lang="es-PE" sz="1000" dirty="0">
              <a:latin typeface="+mj-lt"/>
            </a:endParaRPr>
          </a:p>
        </p:txBody>
      </p:sp>
      <p:sp>
        <p:nvSpPr>
          <p:cNvPr id="34" name="Rectangle 33"/>
          <p:cNvSpPr/>
          <p:nvPr/>
        </p:nvSpPr>
        <p:spPr>
          <a:xfrm>
            <a:off x="611560" y="3049271"/>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28</a:t>
            </a:r>
            <a:endParaRPr lang="es-PE" sz="700" b="1" dirty="0">
              <a:latin typeface="+mj-lt"/>
            </a:endParaRPr>
          </a:p>
        </p:txBody>
      </p:sp>
      <p:sp>
        <p:nvSpPr>
          <p:cNvPr id="35" name="Rectangle 34"/>
          <p:cNvSpPr/>
          <p:nvPr/>
        </p:nvSpPr>
        <p:spPr>
          <a:xfrm>
            <a:off x="1365817" y="3051139"/>
            <a:ext cx="2764121"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Patrimonio neto</a:t>
            </a:r>
            <a:endParaRPr lang="es-PE" sz="1000" dirty="0">
              <a:latin typeface="+mj-lt"/>
            </a:endParaRPr>
          </a:p>
        </p:txBody>
      </p:sp>
      <p:sp>
        <p:nvSpPr>
          <p:cNvPr id="36" name="Rectangle 35"/>
          <p:cNvSpPr/>
          <p:nvPr/>
        </p:nvSpPr>
        <p:spPr>
          <a:xfrm>
            <a:off x="4213564" y="3051139"/>
            <a:ext cx="3024336"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No se usa para ningún formato</a:t>
            </a:r>
            <a:r>
              <a:rPr lang="es-PE" sz="1000" dirty="0">
                <a:latin typeface="+mj-lt"/>
              </a:rPr>
              <a:t>.</a:t>
            </a:r>
          </a:p>
        </p:txBody>
      </p:sp>
      <p:sp>
        <p:nvSpPr>
          <p:cNvPr id="37" name="Rectangle 36"/>
          <p:cNvSpPr/>
          <p:nvPr/>
        </p:nvSpPr>
        <p:spPr>
          <a:xfrm>
            <a:off x="611560" y="3471629"/>
            <a:ext cx="648071" cy="472949"/>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30</a:t>
            </a:r>
            <a:endParaRPr lang="es-PE" sz="700" b="1" dirty="0">
              <a:latin typeface="+mj-lt"/>
            </a:endParaRPr>
          </a:p>
        </p:txBody>
      </p:sp>
      <p:sp>
        <p:nvSpPr>
          <p:cNvPr id="38" name="Rectangle 37"/>
          <p:cNvSpPr/>
          <p:nvPr/>
        </p:nvSpPr>
        <p:spPr>
          <a:xfrm>
            <a:off x="1365817" y="3473497"/>
            <a:ext cx="2764121" cy="47136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Clasificación de los Bienes y Servicios Adquiridos</a:t>
            </a:r>
            <a:endParaRPr lang="es-PE" sz="1000" dirty="0">
              <a:latin typeface="+mj-lt"/>
            </a:endParaRPr>
          </a:p>
        </p:txBody>
      </p:sp>
      <p:sp>
        <p:nvSpPr>
          <p:cNvPr id="39" name="Rectangle 38"/>
          <p:cNvSpPr/>
          <p:nvPr/>
        </p:nvSpPr>
        <p:spPr>
          <a:xfrm>
            <a:off x="4213564" y="3473497"/>
            <a:ext cx="3024336" cy="47136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Aplicable a los contribuyentes que hayan obtenido ingresos Mayores a 1,500 </a:t>
            </a:r>
            <a:r>
              <a:rPr lang="es-PE" sz="1000" dirty="0" err="1" smtClean="0">
                <a:latin typeface="+mj-lt"/>
              </a:rPr>
              <a:t>UIT</a:t>
            </a:r>
            <a:r>
              <a:rPr lang="es-PE" sz="1000" dirty="0" smtClean="0">
                <a:latin typeface="+mj-lt"/>
              </a:rPr>
              <a:t> en el ejercicio anterior.</a:t>
            </a:r>
            <a:endParaRPr lang="es-PE" sz="1000" dirty="0">
              <a:latin typeface="+mj-lt"/>
            </a:endParaRPr>
          </a:p>
        </p:txBody>
      </p:sp>
      <p:sp>
        <p:nvSpPr>
          <p:cNvPr id="40" name="Rectangle 39"/>
          <p:cNvSpPr/>
          <p:nvPr/>
        </p:nvSpPr>
        <p:spPr>
          <a:xfrm>
            <a:off x="611562" y="4030673"/>
            <a:ext cx="648071" cy="3384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31</a:t>
            </a:r>
            <a:endParaRPr lang="es-PE" sz="700" b="1" dirty="0">
              <a:latin typeface="+mj-lt"/>
            </a:endParaRPr>
          </a:p>
        </p:txBody>
      </p:sp>
      <p:sp>
        <p:nvSpPr>
          <p:cNvPr id="41" name="Rectangle 40"/>
          <p:cNvSpPr/>
          <p:nvPr/>
        </p:nvSpPr>
        <p:spPr>
          <a:xfrm>
            <a:off x="1365819" y="4032243"/>
            <a:ext cx="2764121" cy="33840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Tipo de Renta</a:t>
            </a:r>
            <a:endParaRPr lang="es-PE" sz="1000" dirty="0">
              <a:latin typeface="+mj-lt"/>
            </a:endParaRPr>
          </a:p>
        </p:txBody>
      </p:sp>
      <p:sp>
        <p:nvSpPr>
          <p:cNvPr id="42" name="Rectangle 41"/>
          <p:cNvSpPr/>
          <p:nvPr/>
        </p:nvSpPr>
        <p:spPr>
          <a:xfrm>
            <a:off x="4213566" y="4032243"/>
            <a:ext cx="3024336" cy="33840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Según los art. 9, 10, 12, 13 y </a:t>
            </a:r>
            <a:r>
              <a:rPr lang="es-PE" sz="1000" dirty="0">
                <a:latin typeface="+mj-lt"/>
              </a:rPr>
              <a:t>48 de la Ley de IR </a:t>
            </a:r>
          </a:p>
        </p:txBody>
      </p:sp>
      <p:sp>
        <p:nvSpPr>
          <p:cNvPr id="43" name="Rectangle 42"/>
          <p:cNvSpPr/>
          <p:nvPr/>
        </p:nvSpPr>
        <p:spPr>
          <a:xfrm>
            <a:off x="611560" y="4451713"/>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32</a:t>
            </a:r>
            <a:endParaRPr lang="es-PE" sz="700" b="1" dirty="0">
              <a:latin typeface="+mj-lt"/>
            </a:endParaRPr>
          </a:p>
        </p:txBody>
      </p:sp>
      <p:sp>
        <p:nvSpPr>
          <p:cNvPr id="44" name="Rectangle 43"/>
          <p:cNvSpPr/>
          <p:nvPr/>
        </p:nvSpPr>
        <p:spPr>
          <a:xfrm>
            <a:off x="1365817" y="4453581"/>
            <a:ext cx="2764121"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Modalidad del Servicio Prestado por el Sujeto No Domiciliado</a:t>
            </a:r>
            <a:endParaRPr lang="es-PE" sz="1000" dirty="0">
              <a:latin typeface="+mj-lt"/>
            </a:endParaRPr>
          </a:p>
        </p:txBody>
      </p:sp>
      <p:sp>
        <p:nvSpPr>
          <p:cNvPr id="45" name="Rectangle 44"/>
          <p:cNvSpPr/>
          <p:nvPr/>
        </p:nvSpPr>
        <p:spPr>
          <a:xfrm>
            <a:off x="4213564" y="4453581"/>
            <a:ext cx="3024336"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Identifica el lugar donde se prestó el servicio.</a:t>
            </a:r>
            <a:endParaRPr lang="es-PE" sz="1000" dirty="0">
              <a:latin typeface="+mj-lt"/>
            </a:endParaRPr>
          </a:p>
        </p:txBody>
      </p:sp>
      <p:sp>
        <p:nvSpPr>
          <p:cNvPr id="46" name="Rectangle 45"/>
          <p:cNvSpPr/>
          <p:nvPr/>
        </p:nvSpPr>
        <p:spPr>
          <a:xfrm>
            <a:off x="611560" y="4883761"/>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33</a:t>
            </a:r>
            <a:endParaRPr lang="es-PE" sz="700" b="1" dirty="0">
              <a:latin typeface="+mj-lt"/>
            </a:endParaRPr>
          </a:p>
        </p:txBody>
      </p:sp>
      <p:sp>
        <p:nvSpPr>
          <p:cNvPr id="48" name="Rectangle 47"/>
          <p:cNvSpPr/>
          <p:nvPr/>
        </p:nvSpPr>
        <p:spPr>
          <a:xfrm>
            <a:off x="1365817" y="4885629"/>
            <a:ext cx="2764121"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Exoneraciones de Operaciones de No Domiciliados</a:t>
            </a:r>
            <a:endParaRPr lang="es-PE" sz="1000" dirty="0">
              <a:latin typeface="+mj-lt"/>
            </a:endParaRPr>
          </a:p>
        </p:txBody>
      </p:sp>
      <p:sp>
        <p:nvSpPr>
          <p:cNvPr id="54" name="Rectangle 53"/>
          <p:cNvSpPr/>
          <p:nvPr/>
        </p:nvSpPr>
        <p:spPr>
          <a:xfrm>
            <a:off x="4213564" y="4885629"/>
            <a:ext cx="3024336"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Según Art</a:t>
            </a:r>
            <a:r>
              <a:rPr lang="es-PE" sz="1000" dirty="0">
                <a:latin typeface="+mj-lt"/>
              </a:rPr>
              <a:t>. 19 de la Ley Del </a:t>
            </a:r>
            <a:r>
              <a:rPr lang="es-PE" sz="1000" dirty="0" smtClean="0">
                <a:latin typeface="+mj-lt"/>
              </a:rPr>
              <a:t>IR</a:t>
            </a:r>
            <a:endParaRPr lang="es-PE" sz="1000" dirty="0">
              <a:latin typeface="+mj-lt"/>
            </a:endParaRPr>
          </a:p>
        </p:txBody>
      </p:sp>
      <p:sp>
        <p:nvSpPr>
          <p:cNvPr id="56" name="Rectangle 55"/>
          <p:cNvSpPr/>
          <p:nvPr/>
        </p:nvSpPr>
        <p:spPr>
          <a:xfrm>
            <a:off x="611560" y="5315808"/>
            <a:ext cx="648071" cy="466718"/>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34</a:t>
            </a:r>
            <a:endParaRPr lang="es-PE" sz="700" b="1" dirty="0">
              <a:latin typeface="+mj-lt"/>
            </a:endParaRPr>
          </a:p>
        </p:txBody>
      </p:sp>
      <p:sp>
        <p:nvSpPr>
          <p:cNvPr id="57" name="Rectangle 56"/>
          <p:cNvSpPr/>
          <p:nvPr/>
        </p:nvSpPr>
        <p:spPr>
          <a:xfrm>
            <a:off x="1365817" y="5317676"/>
            <a:ext cx="2764121" cy="465150"/>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smtClean="0">
                <a:latin typeface="+mj-lt"/>
              </a:rPr>
              <a:t>Código de los Rubros de los Estados Financieros</a:t>
            </a:r>
            <a:endParaRPr lang="es-PE" sz="1000" dirty="0">
              <a:latin typeface="+mj-lt"/>
            </a:endParaRPr>
          </a:p>
        </p:txBody>
      </p:sp>
      <p:sp>
        <p:nvSpPr>
          <p:cNvPr id="60" name="Rectangle 59"/>
          <p:cNvSpPr/>
          <p:nvPr/>
        </p:nvSpPr>
        <p:spPr>
          <a:xfrm>
            <a:off x="4213564" y="5317676"/>
            <a:ext cx="3024336" cy="46515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latin typeface="+mj-lt"/>
              </a:rPr>
              <a:t>Asigna códigos a </a:t>
            </a:r>
            <a:r>
              <a:rPr lang="es-PE" sz="1000" dirty="0" smtClean="0">
                <a:latin typeface="+mj-lt"/>
              </a:rPr>
              <a:t>los rubros de todos los </a:t>
            </a:r>
            <a:r>
              <a:rPr lang="es-PE" sz="1000" dirty="0" err="1" smtClean="0">
                <a:latin typeface="+mj-lt"/>
              </a:rPr>
              <a:t>EEFF</a:t>
            </a:r>
            <a:r>
              <a:rPr lang="es-PE" sz="1000" dirty="0" smtClean="0">
                <a:latin typeface="+mj-lt"/>
              </a:rPr>
              <a:t> </a:t>
            </a:r>
            <a:r>
              <a:rPr lang="es-PE" sz="1000" dirty="0">
                <a:latin typeface="+mj-lt"/>
              </a:rPr>
              <a:t>de acuerdo al sector al que </a:t>
            </a:r>
            <a:r>
              <a:rPr lang="es-PE" sz="1000" dirty="0" smtClean="0">
                <a:latin typeface="+mj-lt"/>
              </a:rPr>
              <a:t>pertenece (diversas, seguros y bancos y financieras, entre otras)</a:t>
            </a:r>
            <a:endParaRPr lang="es-PE" sz="1000" dirty="0">
              <a:latin typeface="+mj-lt"/>
            </a:endParaRPr>
          </a:p>
        </p:txBody>
      </p:sp>
      <p:sp>
        <p:nvSpPr>
          <p:cNvPr id="71" name="Rectangle 70"/>
          <p:cNvSpPr/>
          <p:nvPr/>
        </p:nvSpPr>
        <p:spPr>
          <a:xfrm>
            <a:off x="611560" y="5863441"/>
            <a:ext cx="648071" cy="33859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200" b="1" dirty="0" smtClean="0">
                <a:latin typeface="+mj-lt"/>
              </a:rPr>
              <a:t>35</a:t>
            </a:r>
            <a:endParaRPr lang="es-PE" sz="700" b="1" dirty="0">
              <a:latin typeface="+mj-lt"/>
            </a:endParaRPr>
          </a:p>
        </p:txBody>
      </p:sp>
      <p:sp>
        <p:nvSpPr>
          <p:cNvPr id="72" name="Rectangle 71"/>
          <p:cNvSpPr/>
          <p:nvPr/>
        </p:nvSpPr>
        <p:spPr>
          <a:xfrm>
            <a:off x="1365817" y="5865309"/>
            <a:ext cx="2764121" cy="33745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Países</a:t>
            </a:r>
            <a:endParaRPr lang="es-PE" sz="1000" dirty="0">
              <a:latin typeface="+mj-lt"/>
            </a:endParaRPr>
          </a:p>
        </p:txBody>
      </p:sp>
      <p:sp>
        <p:nvSpPr>
          <p:cNvPr id="73" name="Rectangle 72"/>
          <p:cNvSpPr/>
          <p:nvPr/>
        </p:nvSpPr>
        <p:spPr>
          <a:xfrm>
            <a:off x="4213564" y="5865309"/>
            <a:ext cx="3024336"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endParaRPr lang="es-PE" sz="1000" dirty="0">
              <a:latin typeface="+mj-lt"/>
            </a:endParaRPr>
          </a:p>
        </p:txBody>
      </p:sp>
      <p:sp>
        <p:nvSpPr>
          <p:cNvPr id="74" name="Rectangle 73"/>
          <p:cNvSpPr/>
          <p:nvPr/>
        </p:nvSpPr>
        <p:spPr>
          <a:xfrm>
            <a:off x="7308304" y="1847995"/>
            <a:ext cx="676800"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err="1" smtClean="0">
                <a:solidFill>
                  <a:schemeClr val="bg1"/>
                </a:solidFill>
                <a:latin typeface="+mj-lt"/>
              </a:rPr>
              <a:t>RC</a:t>
            </a:r>
            <a:endParaRPr lang="es-PE" sz="1000" b="1" dirty="0">
              <a:solidFill>
                <a:schemeClr val="bg1"/>
              </a:solidFill>
              <a:latin typeface="+mj-lt"/>
            </a:endParaRPr>
          </a:p>
        </p:txBody>
      </p:sp>
      <p:sp>
        <p:nvSpPr>
          <p:cNvPr id="75" name="Rectangle 74"/>
          <p:cNvSpPr/>
          <p:nvPr/>
        </p:nvSpPr>
        <p:spPr>
          <a:xfrm>
            <a:off x="7309909" y="2232763"/>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000" b="1" dirty="0" smtClean="0">
                <a:latin typeface="Wingdings 2" panose="05020102010507070707" pitchFamily="18" charset="2"/>
              </a:rPr>
              <a:t>P</a:t>
            </a:r>
            <a:endParaRPr lang="es-PE" sz="1000" b="1" dirty="0">
              <a:latin typeface="Wingdings 2" panose="05020102010507070707" pitchFamily="18" charset="2"/>
            </a:endParaRPr>
          </a:p>
        </p:txBody>
      </p:sp>
      <p:sp>
        <p:nvSpPr>
          <p:cNvPr id="76" name="Rectangle 75"/>
          <p:cNvSpPr/>
          <p:nvPr/>
        </p:nvSpPr>
        <p:spPr>
          <a:xfrm>
            <a:off x="7309907" y="2641951"/>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000" b="1" dirty="0" smtClean="0">
                <a:latin typeface="Wingdings 2" panose="05020102010507070707" pitchFamily="18" charset="2"/>
              </a:rPr>
              <a:t>P</a:t>
            </a:r>
            <a:endParaRPr lang="es-PE" sz="1000" b="1" dirty="0">
              <a:latin typeface="Wingdings 2" panose="05020102010507070707" pitchFamily="18" charset="2"/>
            </a:endParaRPr>
          </a:p>
        </p:txBody>
      </p:sp>
      <p:sp>
        <p:nvSpPr>
          <p:cNvPr id="77" name="Rectangle 76"/>
          <p:cNvSpPr/>
          <p:nvPr/>
        </p:nvSpPr>
        <p:spPr>
          <a:xfrm>
            <a:off x="7309907" y="3051139"/>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endParaRPr lang="es-PE" sz="1000" b="1" dirty="0">
              <a:latin typeface="Wingdings 2" panose="05020102010507070707" pitchFamily="18" charset="2"/>
            </a:endParaRPr>
          </a:p>
        </p:txBody>
      </p:sp>
      <p:sp>
        <p:nvSpPr>
          <p:cNvPr id="78" name="Rectangle 77"/>
          <p:cNvSpPr/>
          <p:nvPr/>
        </p:nvSpPr>
        <p:spPr>
          <a:xfrm>
            <a:off x="7309907" y="3473497"/>
            <a:ext cx="676800" cy="47136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000" b="1" dirty="0" smtClean="0">
                <a:latin typeface="Wingdings 2" panose="05020102010507070707" pitchFamily="18" charset="2"/>
              </a:rPr>
              <a:t>P</a:t>
            </a:r>
            <a:endParaRPr lang="es-PE" sz="1000" b="1" dirty="0">
              <a:latin typeface="Wingdings 2" panose="05020102010507070707" pitchFamily="18" charset="2"/>
            </a:endParaRPr>
          </a:p>
        </p:txBody>
      </p:sp>
      <p:sp>
        <p:nvSpPr>
          <p:cNvPr id="79" name="Rectangle 78"/>
          <p:cNvSpPr/>
          <p:nvPr/>
        </p:nvSpPr>
        <p:spPr>
          <a:xfrm>
            <a:off x="7309909" y="4032243"/>
            <a:ext cx="676800" cy="33840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000" b="1" dirty="0" smtClean="0">
                <a:latin typeface="Wingdings 2" panose="05020102010507070707" pitchFamily="18" charset="2"/>
              </a:rPr>
              <a:t>P</a:t>
            </a:r>
            <a:endParaRPr lang="es-PE" sz="1000" b="1" dirty="0">
              <a:latin typeface="Wingdings 2" panose="05020102010507070707" pitchFamily="18" charset="2"/>
            </a:endParaRPr>
          </a:p>
        </p:txBody>
      </p:sp>
      <p:sp>
        <p:nvSpPr>
          <p:cNvPr id="80" name="Rectangle 79"/>
          <p:cNvSpPr/>
          <p:nvPr/>
        </p:nvSpPr>
        <p:spPr>
          <a:xfrm>
            <a:off x="7309907" y="4453581"/>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000" b="1" dirty="0" smtClean="0">
                <a:latin typeface="Wingdings 2" panose="05020102010507070707" pitchFamily="18" charset="2"/>
              </a:rPr>
              <a:t>P</a:t>
            </a:r>
            <a:endParaRPr lang="es-PE" sz="1000" b="1" dirty="0">
              <a:latin typeface="Wingdings 2" panose="05020102010507070707" pitchFamily="18" charset="2"/>
            </a:endParaRPr>
          </a:p>
        </p:txBody>
      </p:sp>
      <p:sp>
        <p:nvSpPr>
          <p:cNvPr id="81" name="Rectangle 80"/>
          <p:cNvSpPr/>
          <p:nvPr/>
        </p:nvSpPr>
        <p:spPr>
          <a:xfrm>
            <a:off x="7309907" y="4885629"/>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000" b="1" dirty="0" smtClean="0">
                <a:latin typeface="Wingdings 2" panose="05020102010507070707" pitchFamily="18" charset="2"/>
              </a:rPr>
              <a:t>P</a:t>
            </a:r>
            <a:endParaRPr lang="es-PE" sz="1000" b="1" dirty="0">
              <a:latin typeface="Wingdings 2" panose="05020102010507070707" pitchFamily="18" charset="2"/>
            </a:endParaRPr>
          </a:p>
        </p:txBody>
      </p:sp>
      <p:sp>
        <p:nvSpPr>
          <p:cNvPr id="82" name="Rectangle 81"/>
          <p:cNvSpPr/>
          <p:nvPr/>
        </p:nvSpPr>
        <p:spPr>
          <a:xfrm>
            <a:off x="7309907" y="5317676"/>
            <a:ext cx="676800" cy="46515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endParaRPr lang="es-PE" sz="1000" b="1" dirty="0">
              <a:latin typeface="Wingdings 2" panose="05020102010507070707" pitchFamily="18" charset="2"/>
            </a:endParaRPr>
          </a:p>
        </p:txBody>
      </p:sp>
      <p:sp>
        <p:nvSpPr>
          <p:cNvPr id="83" name="Rectangle 82"/>
          <p:cNvSpPr/>
          <p:nvPr/>
        </p:nvSpPr>
        <p:spPr>
          <a:xfrm>
            <a:off x="7309907" y="5865309"/>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000" b="1" dirty="0" smtClean="0">
                <a:latin typeface="Wingdings 2" panose="05020102010507070707" pitchFamily="18" charset="2"/>
              </a:rPr>
              <a:t>P</a:t>
            </a:r>
            <a:endParaRPr lang="es-PE" sz="1000" b="1" dirty="0">
              <a:latin typeface="Wingdings 2" panose="05020102010507070707" pitchFamily="18" charset="2"/>
            </a:endParaRPr>
          </a:p>
        </p:txBody>
      </p:sp>
      <p:sp>
        <p:nvSpPr>
          <p:cNvPr id="84" name="Rectangle 83"/>
          <p:cNvSpPr/>
          <p:nvPr/>
        </p:nvSpPr>
        <p:spPr>
          <a:xfrm>
            <a:off x="8066102" y="1851423"/>
            <a:ext cx="676800"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err="1" smtClean="0">
                <a:solidFill>
                  <a:schemeClr val="bg1"/>
                </a:solidFill>
                <a:latin typeface="+mj-lt"/>
              </a:rPr>
              <a:t>LIyB</a:t>
            </a:r>
            <a:endParaRPr lang="es-PE" sz="1000" b="1" dirty="0">
              <a:solidFill>
                <a:schemeClr val="bg1"/>
              </a:solidFill>
              <a:latin typeface="+mj-lt"/>
            </a:endParaRPr>
          </a:p>
        </p:txBody>
      </p:sp>
      <p:sp>
        <p:nvSpPr>
          <p:cNvPr id="85" name="Rectangle 84"/>
          <p:cNvSpPr/>
          <p:nvPr/>
        </p:nvSpPr>
        <p:spPr>
          <a:xfrm>
            <a:off x="8067707" y="2236191"/>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endParaRPr lang="es-PE" sz="1000" b="1" dirty="0">
              <a:latin typeface="Wingdings 2" panose="05020102010507070707" pitchFamily="18" charset="2"/>
            </a:endParaRPr>
          </a:p>
        </p:txBody>
      </p:sp>
      <p:sp>
        <p:nvSpPr>
          <p:cNvPr id="86" name="Rectangle 85"/>
          <p:cNvSpPr/>
          <p:nvPr/>
        </p:nvSpPr>
        <p:spPr>
          <a:xfrm>
            <a:off x="8067705" y="2645379"/>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endParaRPr lang="es-PE" sz="1000" b="1" dirty="0">
              <a:latin typeface="Wingdings 2" panose="05020102010507070707" pitchFamily="18" charset="2"/>
            </a:endParaRPr>
          </a:p>
        </p:txBody>
      </p:sp>
      <p:sp>
        <p:nvSpPr>
          <p:cNvPr id="87" name="Rectangle 86"/>
          <p:cNvSpPr/>
          <p:nvPr/>
        </p:nvSpPr>
        <p:spPr>
          <a:xfrm>
            <a:off x="8067705" y="3054567"/>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endParaRPr lang="es-PE" sz="1000" b="1" dirty="0">
              <a:latin typeface="Wingdings 2" panose="05020102010507070707" pitchFamily="18" charset="2"/>
            </a:endParaRPr>
          </a:p>
        </p:txBody>
      </p:sp>
      <p:sp>
        <p:nvSpPr>
          <p:cNvPr id="88" name="Rectangle 87"/>
          <p:cNvSpPr/>
          <p:nvPr/>
        </p:nvSpPr>
        <p:spPr>
          <a:xfrm>
            <a:off x="8067705" y="3476925"/>
            <a:ext cx="676800" cy="47136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endParaRPr lang="es-PE" sz="1000" b="1" dirty="0">
              <a:latin typeface="Wingdings 2" panose="05020102010507070707" pitchFamily="18" charset="2"/>
            </a:endParaRPr>
          </a:p>
        </p:txBody>
      </p:sp>
      <p:sp>
        <p:nvSpPr>
          <p:cNvPr id="89" name="Rectangle 88"/>
          <p:cNvSpPr/>
          <p:nvPr/>
        </p:nvSpPr>
        <p:spPr>
          <a:xfrm>
            <a:off x="8067707" y="4035671"/>
            <a:ext cx="676800" cy="33840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endParaRPr lang="es-PE" sz="1000" b="1" dirty="0">
              <a:latin typeface="Wingdings 2" panose="05020102010507070707" pitchFamily="18" charset="2"/>
            </a:endParaRPr>
          </a:p>
        </p:txBody>
      </p:sp>
      <p:sp>
        <p:nvSpPr>
          <p:cNvPr id="90" name="Rectangle 89"/>
          <p:cNvSpPr/>
          <p:nvPr/>
        </p:nvSpPr>
        <p:spPr>
          <a:xfrm>
            <a:off x="8067705" y="4457009"/>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endParaRPr lang="es-PE" sz="1000" b="1" dirty="0">
              <a:latin typeface="Wingdings 2" panose="05020102010507070707" pitchFamily="18" charset="2"/>
            </a:endParaRPr>
          </a:p>
        </p:txBody>
      </p:sp>
      <p:sp>
        <p:nvSpPr>
          <p:cNvPr id="91" name="Rectangle 90"/>
          <p:cNvSpPr/>
          <p:nvPr/>
        </p:nvSpPr>
        <p:spPr>
          <a:xfrm>
            <a:off x="8067705" y="4889057"/>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endParaRPr lang="es-PE" sz="1000" b="1" dirty="0">
              <a:latin typeface="Wingdings 2" panose="05020102010507070707" pitchFamily="18" charset="2"/>
            </a:endParaRPr>
          </a:p>
        </p:txBody>
      </p:sp>
      <p:sp>
        <p:nvSpPr>
          <p:cNvPr id="92" name="Rectangle 91"/>
          <p:cNvSpPr/>
          <p:nvPr/>
        </p:nvSpPr>
        <p:spPr>
          <a:xfrm>
            <a:off x="8067705" y="5321104"/>
            <a:ext cx="676800" cy="465150"/>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r>
              <a:rPr lang="es-PE" sz="1000" b="1" dirty="0" smtClean="0">
                <a:latin typeface="Wingdings 2" panose="05020102010507070707" pitchFamily="18" charset="2"/>
              </a:rPr>
              <a:t>P</a:t>
            </a:r>
            <a:endParaRPr lang="es-PE" sz="1000" b="1" dirty="0">
              <a:latin typeface="Wingdings 2" panose="05020102010507070707" pitchFamily="18" charset="2"/>
            </a:endParaRPr>
          </a:p>
        </p:txBody>
      </p:sp>
      <p:sp>
        <p:nvSpPr>
          <p:cNvPr id="93" name="Rectangle 92"/>
          <p:cNvSpPr/>
          <p:nvPr/>
        </p:nvSpPr>
        <p:spPr>
          <a:xfrm>
            <a:off x="8067705" y="5868737"/>
            <a:ext cx="676800" cy="33745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lgn="ctr">
              <a:spcAft>
                <a:spcPts val="529"/>
              </a:spcAft>
            </a:pPr>
            <a:endParaRPr lang="es-PE" sz="1000" b="1" dirty="0">
              <a:latin typeface="Wingdings 2" panose="05020102010507070707" pitchFamily="18" charset="2"/>
            </a:endParaRPr>
          </a:p>
        </p:txBody>
      </p:sp>
      <p:sp>
        <p:nvSpPr>
          <p:cNvPr id="94" name="Rectangle 93"/>
          <p:cNvSpPr/>
          <p:nvPr/>
        </p:nvSpPr>
        <p:spPr>
          <a:xfrm>
            <a:off x="7308303" y="1484784"/>
            <a:ext cx="1434599" cy="31591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Aplica</a:t>
            </a:r>
            <a:endParaRPr lang="es-PE" sz="1000" b="1" dirty="0">
              <a:solidFill>
                <a:schemeClr val="bg1"/>
              </a:solidFill>
              <a:latin typeface="+mj-lt"/>
            </a:endParaRPr>
          </a:p>
        </p:txBody>
      </p:sp>
      <p:pic>
        <p:nvPicPr>
          <p:cNvPr id="7" name="Picture 6"/>
          <p:cNvPicPr>
            <a:picLocks noChangeAspect="1"/>
          </p:cNvPicPr>
          <p:nvPr/>
        </p:nvPicPr>
        <p:blipFill>
          <a:blip r:embed="rId2"/>
          <a:stretch>
            <a:fillRect/>
          </a:stretch>
        </p:blipFill>
        <p:spPr>
          <a:xfrm>
            <a:off x="6775688" y="117889"/>
            <a:ext cx="2188800" cy="1294887"/>
          </a:xfrm>
          <a:prstGeom prst="rect">
            <a:avLst/>
          </a:prstGeom>
          <a:solidFill>
            <a:schemeClr val="bg1"/>
          </a:solidFill>
        </p:spPr>
      </p:pic>
    </p:spTree>
    <p:extLst>
      <p:ext uri="{BB962C8B-B14F-4D97-AF65-F5344CB8AC3E}">
        <p14:creationId xmlns:p14="http://schemas.microsoft.com/office/powerpoint/2010/main" val="3824612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06016"/>
            <a:ext cx="8077200" cy="1066800"/>
          </a:xfrm>
        </p:spPr>
        <p:txBody>
          <a:bodyPr/>
          <a:lstStyle/>
          <a:p>
            <a:r>
              <a:rPr lang="es-PE" dirty="0" smtClean="0"/>
              <a:t>Sanciones tributarias</a:t>
            </a:r>
            <a:r>
              <a:rPr lang="es-PE" i="1" dirty="0" smtClean="0"/>
              <a:t/>
            </a:r>
            <a:br>
              <a:rPr lang="es-PE" i="1" dirty="0" smtClean="0"/>
            </a:br>
            <a:endParaRPr lang="es-PE" i="1" dirty="0"/>
          </a:p>
        </p:txBody>
      </p:sp>
      <p:sp>
        <p:nvSpPr>
          <p:cNvPr id="8" name="TextBox 7"/>
          <p:cNvSpPr txBox="1"/>
          <p:nvPr/>
        </p:nvSpPr>
        <p:spPr>
          <a:xfrm>
            <a:off x="7158136" y="2971800"/>
            <a:ext cx="1518320" cy="3200400"/>
          </a:xfrm>
          <a:prstGeom prst="rect">
            <a:avLst/>
          </a:prstGeom>
          <a:noFill/>
        </p:spPr>
        <p:txBody>
          <a:bodyPr wrap="none" lIns="0" tIns="0" rIns="0" bIns="0" rtlCol="0" anchor="b" anchorCtr="0">
            <a:noAutofit/>
          </a:bodyPr>
          <a:lstStyle/>
          <a:p>
            <a:pPr>
              <a:lnSpc>
                <a:spcPts val="20000"/>
              </a:lnSpc>
            </a:pPr>
            <a:r>
              <a:rPr lang="es-PE" sz="24000" b="1" i="1" dirty="0" smtClean="0">
                <a:solidFill>
                  <a:schemeClr val="bg1"/>
                </a:solidFill>
                <a:latin typeface="Georgia" pitchFamily="18" charset="0"/>
              </a:rPr>
              <a:t>6</a:t>
            </a:r>
          </a:p>
        </p:txBody>
      </p:sp>
    </p:spTree>
    <p:extLst>
      <p:ext uri="{BB962C8B-B14F-4D97-AF65-F5344CB8AC3E}">
        <p14:creationId xmlns:p14="http://schemas.microsoft.com/office/powerpoint/2010/main" val="20257894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accent1"/>
                </a:solidFill>
              </a:rPr>
              <a:t>Sanciones Tributarias asociadas a libros electrónicos</a:t>
            </a:r>
            <a:endParaRPr lang="es-PE" dirty="0">
              <a:solidFill>
                <a:schemeClr val="accent1"/>
              </a:solidFill>
            </a:endParaRPr>
          </a:p>
        </p:txBody>
      </p:sp>
      <p:sp>
        <p:nvSpPr>
          <p:cNvPr id="4" name="Footer Placeholder 3"/>
          <p:cNvSpPr>
            <a:spLocks noGrp="1"/>
          </p:cNvSpPr>
          <p:nvPr>
            <p:ph type="ftr" sz="quarter" idx="3"/>
          </p:nvPr>
        </p:nvSpPr>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26</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sp>
        <p:nvSpPr>
          <p:cNvPr id="13" name="Rectangle 12"/>
          <p:cNvSpPr/>
          <p:nvPr/>
        </p:nvSpPr>
        <p:spPr>
          <a:xfrm>
            <a:off x="1405299" y="1490743"/>
            <a:ext cx="2688485" cy="686825"/>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Descripción de la infracción</a:t>
            </a:r>
            <a:endParaRPr lang="es-PE" sz="1000" b="1" dirty="0">
              <a:solidFill>
                <a:schemeClr val="bg1"/>
              </a:solidFill>
              <a:latin typeface="+mj-lt"/>
            </a:endParaRPr>
          </a:p>
        </p:txBody>
      </p:sp>
      <p:sp>
        <p:nvSpPr>
          <p:cNvPr id="14" name="Rectangle 13"/>
          <p:cNvSpPr/>
          <p:nvPr/>
        </p:nvSpPr>
        <p:spPr>
          <a:xfrm>
            <a:off x="4165723" y="1836912"/>
            <a:ext cx="720000" cy="323827"/>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En IN</a:t>
            </a:r>
            <a:endParaRPr lang="es-PE" sz="1000" b="1" dirty="0">
              <a:solidFill>
                <a:schemeClr val="bg1"/>
              </a:solidFill>
              <a:latin typeface="+mj-lt"/>
            </a:endParaRPr>
          </a:p>
        </p:txBody>
      </p:sp>
      <p:sp>
        <p:nvSpPr>
          <p:cNvPr id="15" name="Rectangle 14"/>
          <p:cNvSpPr/>
          <p:nvPr/>
        </p:nvSpPr>
        <p:spPr>
          <a:xfrm>
            <a:off x="366359" y="2249576"/>
            <a:ext cx="951266" cy="695646"/>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b="1" dirty="0" smtClean="0">
                <a:latin typeface="+mj-lt"/>
              </a:rPr>
              <a:t>Artículo 175</a:t>
            </a:r>
          </a:p>
          <a:p>
            <a:pPr marL="3177">
              <a:spcAft>
                <a:spcPts val="529"/>
              </a:spcAft>
            </a:pPr>
            <a:r>
              <a:rPr lang="es-PE" sz="1000" b="1" dirty="0" smtClean="0">
                <a:latin typeface="+mj-lt"/>
              </a:rPr>
              <a:t>Numeral 2</a:t>
            </a:r>
            <a:endParaRPr lang="es-PE" sz="1000" b="1" dirty="0">
              <a:latin typeface="+mj-lt"/>
            </a:endParaRPr>
          </a:p>
        </p:txBody>
      </p:sp>
      <p:sp>
        <p:nvSpPr>
          <p:cNvPr id="18" name="Rectangle 17"/>
          <p:cNvSpPr/>
          <p:nvPr/>
        </p:nvSpPr>
        <p:spPr>
          <a:xfrm>
            <a:off x="1394767" y="2252265"/>
            <a:ext cx="2698445" cy="691610"/>
          </a:xfrm>
          <a:prstGeom prst="rect">
            <a:avLst/>
          </a:prstGeom>
          <a:solidFill>
            <a:schemeClr val="bg2"/>
          </a:solidFill>
          <a:ln w="6350">
            <a:solidFill>
              <a:schemeClr val="accent1"/>
            </a:solidFill>
          </a:ln>
        </p:spPr>
        <p:txBody>
          <a:bodyPr vert="horz" wrap="square" lIns="80682" tIns="40341" rIns="80682" bIns="40341" rtlCol="0" anchor="ctr">
            <a:noAutofit/>
          </a:bodyPr>
          <a:lstStyle/>
          <a:p>
            <a:pPr>
              <a:spcAft>
                <a:spcPts val="529"/>
              </a:spcAft>
            </a:pPr>
            <a:r>
              <a:rPr lang="es-PE" sz="1000" dirty="0">
                <a:latin typeface="+mj-lt"/>
              </a:rPr>
              <a:t>Llevar los libros de contabilidad sin observar la forma y condiciones establecidas en las normas correspondientes</a:t>
            </a:r>
            <a:r>
              <a:rPr lang="es-PE" sz="1000" dirty="0" smtClean="0">
                <a:latin typeface="+mj-lt"/>
              </a:rPr>
              <a:t>.</a:t>
            </a:r>
            <a:endParaRPr lang="es-PE" sz="1000" dirty="0">
              <a:latin typeface="+mj-lt"/>
            </a:endParaRPr>
          </a:p>
        </p:txBody>
      </p:sp>
      <p:sp>
        <p:nvSpPr>
          <p:cNvPr id="19" name="Rectangle 18"/>
          <p:cNvSpPr/>
          <p:nvPr/>
        </p:nvSpPr>
        <p:spPr>
          <a:xfrm>
            <a:off x="4167328" y="2250745"/>
            <a:ext cx="720000" cy="692805"/>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n-GB" sz="1000" dirty="0">
                <a:latin typeface="+mj-lt"/>
              </a:rPr>
              <a:t>0.3% de </a:t>
            </a:r>
            <a:r>
              <a:rPr lang="en-GB" sz="1000" dirty="0" err="1">
                <a:latin typeface="+mj-lt"/>
              </a:rPr>
              <a:t>los</a:t>
            </a:r>
            <a:r>
              <a:rPr lang="en-GB" sz="1000" dirty="0">
                <a:latin typeface="+mj-lt"/>
              </a:rPr>
              <a:t> IN</a:t>
            </a:r>
          </a:p>
        </p:txBody>
      </p:sp>
      <p:sp>
        <p:nvSpPr>
          <p:cNvPr id="23" name="Rectangle 22"/>
          <p:cNvSpPr/>
          <p:nvPr/>
        </p:nvSpPr>
        <p:spPr>
          <a:xfrm>
            <a:off x="366357" y="1490742"/>
            <a:ext cx="951267" cy="688421"/>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Infracción</a:t>
            </a:r>
            <a:endParaRPr lang="es-PE" sz="1000" b="1" dirty="0">
              <a:solidFill>
                <a:schemeClr val="bg1"/>
              </a:solidFill>
              <a:latin typeface="+mj-lt"/>
            </a:endParaRPr>
          </a:p>
        </p:txBody>
      </p:sp>
      <p:sp>
        <p:nvSpPr>
          <p:cNvPr id="24" name="Rectangle 23"/>
          <p:cNvSpPr/>
          <p:nvPr/>
        </p:nvSpPr>
        <p:spPr>
          <a:xfrm>
            <a:off x="1405299" y="3015642"/>
            <a:ext cx="2688485" cy="672927"/>
          </a:xfrm>
          <a:prstGeom prst="rect">
            <a:avLst/>
          </a:prstGeom>
          <a:solidFill>
            <a:schemeClr val="bg2"/>
          </a:solidFill>
          <a:ln w="6350">
            <a:solidFill>
              <a:schemeClr val="accent1"/>
            </a:solidFill>
          </a:ln>
        </p:spPr>
        <p:txBody>
          <a:bodyPr vert="horz" wrap="square" lIns="80682" tIns="40341" rIns="80682" bIns="40341" rtlCol="0" anchor="ctr">
            <a:noAutofit/>
          </a:bodyPr>
          <a:lstStyle/>
          <a:p>
            <a:pPr>
              <a:spcAft>
                <a:spcPts val="529"/>
              </a:spcAft>
            </a:pPr>
            <a:r>
              <a:rPr lang="es-PE" sz="1000" dirty="0">
                <a:latin typeface="+mj-lt"/>
              </a:rPr>
              <a:t>Llevar con atraso </a:t>
            </a:r>
            <a:r>
              <a:rPr lang="es-PE" sz="1000" dirty="0" smtClean="0">
                <a:latin typeface="+mj-lt"/>
              </a:rPr>
              <a:t>Mayor </a:t>
            </a:r>
            <a:r>
              <a:rPr lang="es-PE" sz="1000" dirty="0">
                <a:latin typeface="+mj-lt"/>
              </a:rPr>
              <a:t>al permitido por las normas vigentes, los libros de contabilidad u otros libros o registros exigidos.</a:t>
            </a:r>
          </a:p>
        </p:txBody>
      </p:sp>
      <p:sp>
        <p:nvSpPr>
          <p:cNvPr id="25" name="Rectangle 24"/>
          <p:cNvSpPr/>
          <p:nvPr/>
        </p:nvSpPr>
        <p:spPr>
          <a:xfrm>
            <a:off x="356211" y="4453071"/>
            <a:ext cx="951266" cy="920144"/>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pt-BR" sz="1000" b="1" dirty="0">
                <a:latin typeface="+mj-lt"/>
              </a:rPr>
              <a:t>Artículo </a:t>
            </a:r>
            <a:r>
              <a:rPr lang="pt-BR" sz="1000" b="1" dirty="0" smtClean="0">
                <a:latin typeface="+mj-lt"/>
              </a:rPr>
              <a:t>176</a:t>
            </a:r>
          </a:p>
          <a:p>
            <a:pPr marL="3177">
              <a:spcAft>
                <a:spcPts val="529"/>
              </a:spcAft>
            </a:pPr>
            <a:r>
              <a:rPr lang="pt-BR" sz="1000" b="1" dirty="0" smtClean="0">
                <a:latin typeface="+mj-lt"/>
              </a:rPr>
              <a:t>Numeral 2</a:t>
            </a:r>
            <a:endParaRPr lang="pt-BR" sz="1000" b="1" dirty="0">
              <a:latin typeface="+mj-lt"/>
            </a:endParaRPr>
          </a:p>
        </p:txBody>
      </p:sp>
      <p:sp>
        <p:nvSpPr>
          <p:cNvPr id="26" name="Rectangle 25"/>
          <p:cNvSpPr/>
          <p:nvPr/>
        </p:nvSpPr>
        <p:spPr>
          <a:xfrm>
            <a:off x="1384618" y="4456164"/>
            <a:ext cx="2708043" cy="917052"/>
          </a:xfrm>
          <a:prstGeom prst="rect">
            <a:avLst/>
          </a:prstGeom>
          <a:solidFill>
            <a:schemeClr val="bg2"/>
          </a:solidFill>
          <a:ln w="6350">
            <a:solidFill>
              <a:schemeClr val="accent1"/>
            </a:solidFill>
          </a:ln>
        </p:spPr>
        <p:txBody>
          <a:bodyPr vert="horz" wrap="square" lIns="80682" tIns="40341" rIns="80682" bIns="40341" rtlCol="0" anchor="ctr">
            <a:noAutofit/>
          </a:bodyPr>
          <a:lstStyle/>
          <a:p>
            <a:pPr>
              <a:spcAft>
                <a:spcPts val="529"/>
              </a:spcAft>
            </a:pPr>
            <a:r>
              <a:rPr lang="es-PE" sz="1000" dirty="0">
                <a:latin typeface="+mj-lt"/>
              </a:rPr>
              <a:t>No presentar </a:t>
            </a:r>
            <a:r>
              <a:rPr lang="es-PE" sz="1000" dirty="0" smtClean="0">
                <a:latin typeface="+mj-lt"/>
              </a:rPr>
              <a:t>comunicaciones </a:t>
            </a:r>
            <a:r>
              <a:rPr lang="es-PE" sz="1000" dirty="0">
                <a:latin typeface="+mj-lt"/>
              </a:rPr>
              <a:t>dentro de los plazos </a:t>
            </a:r>
            <a:r>
              <a:rPr lang="es-PE" sz="1000" dirty="0" smtClean="0">
                <a:latin typeface="+mj-lt"/>
              </a:rPr>
              <a:t>establecidos. En el caso de </a:t>
            </a:r>
            <a:r>
              <a:rPr lang="es-PE" sz="1000" dirty="0" err="1" smtClean="0">
                <a:latin typeface="+mj-lt"/>
              </a:rPr>
              <a:t>Pricos</a:t>
            </a:r>
            <a:r>
              <a:rPr lang="es-PE" sz="1000" dirty="0" smtClean="0">
                <a:latin typeface="+mj-lt"/>
              </a:rPr>
              <a:t>, no comunicar a </a:t>
            </a:r>
            <a:r>
              <a:rPr lang="es-PE" sz="1000" dirty="0" err="1" smtClean="0">
                <a:latin typeface="+mj-lt"/>
              </a:rPr>
              <a:t>SUNAT</a:t>
            </a:r>
            <a:r>
              <a:rPr lang="es-PE" sz="1000" dirty="0" smtClean="0">
                <a:latin typeface="+mj-lt"/>
              </a:rPr>
              <a:t> la dirección del establecimiento donde conservará el ejemplar adicional de los libros electrónicos.</a:t>
            </a:r>
            <a:endParaRPr lang="es-PE" sz="1000" dirty="0">
              <a:latin typeface="+mj-lt"/>
            </a:endParaRPr>
          </a:p>
        </p:txBody>
      </p:sp>
      <p:sp>
        <p:nvSpPr>
          <p:cNvPr id="27" name="Rectangle 26"/>
          <p:cNvSpPr/>
          <p:nvPr/>
        </p:nvSpPr>
        <p:spPr>
          <a:xfrm>
            <a:off x="4157180" y="4453071"/>
            <a:ext cx="720000" cy="920144"/>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0.6</a:t>
            </a:r>
            <a:r>
              <a:rPr lang="es-PE" sz="1000" dirty="0">
                <a:latin typeface="+mj-lt"/>
              </a:rPr>
              <a:t>% de los IN </a:t>
            </a:r>
          </a:p>
        </p:txBody>
      </p:sp>
      <p:sp>
        <p:nvSpPr>
          <p:cNvPr id="30" name="Rectangle 29"/>
          <p:cNvSpPr/>
          <p:nvPr/>
        </p:nvSpPr>
        <p:spPr>
          <a:xfrm>
            <a:off x="4157179" y="3014506"/>
            <a:ext cx="720000" cy="67490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latin typeface="+mj-lt"/>
              </a:rPr>
              <a:t>0.3% de los IN</a:t>
            </a:r>
          </a:p>
        </p:txBody>
      </p:sp>
      <p:sp>
        <p:nvSpPr>
          <p:cNvPr id="32" name="Rectangle 31"/>
          <p:cNvSpPr/>
          <p:nvPr/>
        </p:nvSpPr>
        <p:spPr>
          <a:xfrm>
            <a:off x="1412064" y="3772333"/>
            <a:ext cx="2690166" cy="581785"/>
          </a:xfrm>
          <a:prstGeom prst="rect">
            <a:avLst/>
          </a:prstGeom>
          <a:solidFill>
            <a:schemeClr val="bg2"/>
          </a:solidFill>
          <a:ln w="6350">
            <a:solidFill>
              <a:schemeClr val="accent1"/>
            </a:solidFill>
          </a:ln>
        </p:spPr>
        <p:txBody>
          <a:bodyPr vert="horz" wrap="square" lIns="80682" tIns="40341" rIns="80682" bIns="40341" rtlCol="0" anchor="ctr">
            <a:noAutofit/>
          </a:bodyPr>
          <a:lstStyle/>
          <a:p>
            <a:pPr>
              <a:spcAft>
                <a:spcPts val="529"/>
              </a:spcAft>
            </a:pPr>
            <a:r>
              <a:rPr lang="es-PE" sz="1000" dirty="0">
                <a:latin typeface="+mj-lt"/>
              </a:rPr>
              <a:t>No conservar los libros y registros  durante el plazo de prescripción de los tributos.</a:t>
            </a:r>
          </a:p>
        </p:txBody>
      </p:sp>
      <p:sp>
        <p:nvSpPr>
          <p:cNvPr id="33" name="Rectangle 32"/>
          <p:cNvSpPr/>
          <p:nvPr/>
        </p:nvSpPr>
        <p:spPr>
          <a:xfrm>
            <a:off x="4165722" y="3778665"/>
            <a:ext cx="720000" cy="554809"/>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latin typeface="+mj-lt"/>
              </a:rPr>
              <a:t>0.3% de los IN</a:t>
            </a:r>
          </a:p>
        </p:txBody>
      </p:sp>
      <p:sp>
        <p:nvSpPr>
          <p:cNvPr id="34" name="Rectangle 33"/>
          <p:cNvSpPr/>
          <p:nvPr/>
        </p:nvSpPr>
        <p:spPr>
          <a:xfrm>
            <a:off x="366358" y="3017108"/>
            <a:ext cx="951266" cy="652392"/>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b="1" dirty="0" smtClean="0">
                <a:latin typeface="+mj-lt"/>
              </a:rPr>
              <a:t>Artículo 175</a:t>
            </a:r>
          </a:p>
          <a:p>
            <a:pPr marL="3177">
              <a:spcAft>
                <a:spcPts val="529"/>
              </a:spcAft>
            </a:pPr>
            <a:r>
              <a:rPr lang="es-PE" sz="1000" b="1" dirty="0" smtClean="0">
                <a:latin typeface="+mj-lt"/>
              </a:rPr>
              <a:t>Numeral  5</a:t>
            </a:r>
            <a:endParaRPr lang="es-PE" sz="1000" b="1" dirty="0">
              <a:latin typeface="+mj-lt"/>
            </a:endParaRPr>
          </a:p>
        </p:txBody>
      </p:sp>
      <p:sp>
        <p:nvSpPr>
          <p:cNvPr id="35" name="Rectangle 34"/>
          <p:cNvSpPr/>
          <p:nvPr/>
        </p:nvSpPr>
        <p:spPr>
          <a:xfrm>
            <a:off x="366358" y="3770498"/>
            <a:ext cx="951266" cy="564031"/>
          </a:xfrm>
          <a:prstGeom prst="rect">
            <a:avLst/>
          </a:prstGeom>
          <a:solidFill>
            <a:schemeClr val="accent2">
              <a:lumMod val="40000"/>
              <a:lumOff val="60000"/>
            </a:schemeClr>
          </a:solidFill>
          <a:ln w="6350">
            <a:solidFill>
              <a:schemeClr val="accent1"/>
            </a:solidFill>
          </a:ln>
        </p:spPr>
        <p:txBody>
          <a:bodyPr vert="horz" wrap="square" lIns="80682" tIns="40341" rIns="80682" bIns="40341" rtlCol="0" anchor="ctr">
            <a:noAutofit/>
          </a:bodyPr>
          <a:lstStyle/>
          <a:p>
            <a:pPr marL="3177">
              <a:spcAft>
                <a:spcPts val="529"/>
              </a:spcAft>
            </a:pPr>
            <a:r>
              <a:rPr lang="es-PE" sz="1000" b="1" dirty="0" smtClean="0">
                <a:latin typeface="+mj-lt"/>
              </a:rPr>
              <a:t>Artículo 175</a:t>
            </a:r>
          </a:p>
          <a:p>
            <a:pPr marL="3177">
              <a:spcAft>
                <a:spcPts val="529"/>
              </a:spcAft>
            </a:pPr>
            <a:r>
              <a:rPr lang="es-PE" sz="1000" b="1" dirty="0" smtClean="0">
                <a:latin typeface="+mj-lt"/>
              </a:rPr>
              <a:t>Numeral 7</a:t>
            </a:r>
            <a:endParaRPr lang="es-PE" sz="1000" b="1" dirty="0">
              <a:latin typeface="+mj-lt"/>
            </a:endParaRPr>
          </a:p>
        </p:txBody>
      </p:sp>
      <p:sp>
        <p:nvSpPr>
          <p:cNvPr id="41" name="Rectangle 40"/>
          <p:cNvSpPr/>
          <p:nvPr/>
        </p:nvSpPr>
        <p:spPr>
          <a:xfrm>
            <a:off x="4962748" y="1842404"/>
            <a:ext cx="718475" cy="323827"/>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Mínima</a:t>
            </a:r>
            <a:endParaRPr lang="es-PE" sz="1000" b="1" dirty="0">
              <a:solidFill>
                <a:schemeClr val="bg1"/>
              </a:solidFill>
              <a:latin typeface="+mj-lt"/>
            </a:endParaRPr>
          </a:p>
        </p:txBody>
      </p:sp>
      <p:sp>
        <p:nvSpPr>
          <p:cNvPr id="42" name="Rectangle 41"/>
          <p:cNvSpPr/>
          <p:nvPr/>
        </p:nvSpPr>
        <p:spPr>
          <a:xfrm>
            <a:off x="4964353" y="2239868"/>
            <a:ext cx="718475" cy="692805"/>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n-GB" sz="1000" dirty="0" smtClean="0">
                <a:latin typeface="+mj-lt"/>
              </a:rPr>
              <a:t>10% </a:t>
            </a:r>
            <a:r>
              <a:rPr lang="en-GB" sz="1000" dirty="0" err="1" smtClean="0">
                <a:latin typeface="+mj-lt"/>
              </a:rPr>
              <a:t>UIT</a:t>
            </a:r>
            <a:endParaRPr lang="en-GB" sz="1000" dirty="0">
              <a:latin typeface="+mj-lt"/>
            </a:endParaRPr>
          </a:p>
        </p:txBody>
      </p:sp>
      <p:sp>
        <p:nvSpPr>
          <p:cNvPr id="43" name="Rectangle 42"/>
          <p:cNvSpPr/>
          <p:nvPr/>
        </p:nvSpPr>
        <p:spPr>
          <a:xfrm>
            <a:off x="4954205" y="4453071"/>
            <a:ext cx="718475" cy="920144"/>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30% </a:t>
            </a:r>
            <a:r>
              <a:rPr lang="es-PE" sz="1000" dirty="0" err="1" smtClean="0">
                <a:latin typeface="+mj-lt"/>
              </a:rPr>
              <a:t>UIT</a:t>
            </a:r>
            <a:endParaRPr lang="es-PE" sz="1000" dirty="0">
              <a:latin typeface="+mj-lt"/>
            </a:endParaRPr>
          </a:p>
        </p:txBody>
      </p:sp>
      <p:sp>
        <p:nvSpPr>
          <p:cNvPr id="44" name="Rectangle 43"/>
          <p:cNvSpPr/>
          <p:nvPr/>
        </p:nvSpPr>
        <p:spPr>
          <a:xfrm>
            <a:off x="4954204" y="3011289"/>
            <a:ext cx="718475" cy="67490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latin typeface="+mj-lt"/>
              </a:rPr>
              <a:t>10% </a:t>
            </a:r>
            <a:r>
              <a:rPr lang="es-PE" sz="1000" dirty="0" err="1">
                <a:latin typeface="+mj-lt"/>
              </a:rPr>
              <a:t>UIT</a:t>
            </a:r>
            <a:endParaRPr lang="es-PE" sz="1000" dirty="0">
              <a:latin typeface="+mj-lt"/>
            </a:endParaRPr>
          </a:p>
        </p:txBody>
      </p:sp>
      <p:sp>
        <p:nvSpPr>
          <p:cNvPr id="45" name="Rectangle 44"/>
          <p:cNvSpPr/>
          <p:nvPr/>
        </p:nvSpPr>
        <p:spPr>
          <a:xfrm>
            <a:off x="4962747" y="3784157"/>
            <a:ext cx="718475" cy="554809"/>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latin typeface="+mj-lt"/>
              </a:rPr>
              <a:t>10% </a:t>
            </a:r>
            <a:r>
              <a:rPr lang="es-PE" sz="1000" dirty="0" err="1">
                <a:latin typeface="+mj-lt"/>
              </a:rPr>
              <a:t>UIT</a:t>
            </a:r>
            <a:endParaRPr lang="es-PE" sz="1000" dirty="0">
              <a:latin typeface="+mj-lt"/>
            </a:endParaRPr>
          </a:p>
        </p:txBody>
      </p:sp>
      <p:sp>
        <p:nvSpPr>
          <p:cNvPr id="46" name="Rectangle 45"/>
          <p:cNvSpPr/>
          <p:nvPr/>
        </p:nvSpPr>
        <p:spPr>
          <a:xfrm>
            <a:off x="5768484" y="1836912"/>
            <a:ext cx="720000" cy="323827"/>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Máxima</a:t>
            </a:r>
            <a:endParaRPr lang="es-PE" sz="1000" b="1" dirty="0">
              <a:solidFill>
                <a:schemeClr val="bg1"/>
              </a:solidFill>
              <a:latin typeface="+mj-lt"/>
            </a:endParaRPr>
          </a:p>
        </p:txBody>
      </p:sp>
      <p:sp>
        <p:nvSpPr>
          <p:cNvPr id="47" name="Rectangle 46"/>
          <p:cNvSpPr/>
          <p:nvPr/>
        </p:nvSpPr>
        <p:spPr>
          <a:xfrm>
            <a:off x="5770089" y="2234376"/>
            <a:ext cx="720000" cy="692805"/>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n-GB" sz="1000" dirty="0" smtClean="0">
                <a:latin typeface="+mj-lt"/>
              </a:rPr>
              <a:t>12 </a:t>
            </a:r>
            <a:r>
              <a:rPr lang="en-GB" sz="1000" dirty="0" err="1" smtClean="0">
                <a:latin typeface="+mj-lt"/>
              </a:rPr>
              <a:t>UIT</a:t>
            </a:r>
            <a:endParaRPr lang="en-GB" sz="1000" dirty="0">
              <a:latin typeface="+mj-lt"/>
            </a:endParaRPr>
          </a:p>
        </p:txBody>
      </p:sp>
      <p:sp>
        <p:nvSpPr>
          <p:cNvPr id="48" name="Rectangle 47"/>
          <p:cNvSpPr/>
          <p:nvPr/>
        </p:nvSpPr>
        <p:spPr>
          <a:xfrm>
            <a:off x="5759941" y="4453071"/>
            <a:ext cx="720000" cy="920144"/>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a:t>
            </a:r>
            <a:endParaRPr lang="es-PE" sz="1000" dirty="0">
              <a:latin typeface="+mj-lt"/>
            </a:endParaRPr>
          </a:p>
        </p:txBody>
      </p:sp>
      <p:sp>
        <p:nvSpPr>
          <p:cNvPr id="49" name="Rectangle 48"/>
          <p:cNvSpPr/>
          <p:nvPr/>
        </p:nvSpPr>
        <p:spPr>
          <a:xfrm>
            <a:off x="5759940" y="3005797"/>
            <a:ext cx="720000" cy="674906"/>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smtClean="0">
                <a:latin typeface="+mj-lt"/>
              </a:rPr>
              <a:t>12 </a:t>
            </a:r>
            <a:r>
              <a:rPr lang="es-PE" sz="1000" dirty="0" err="1" smtClean="0">
                <a:latin typeface="+mj-lt"/>
              </a:rPr>
              <a:t>UIT</a:t>
            </a:r>
            <a:endParaRPr lang="es-PE" sz="1000" dirty="0">
              <a:latin typeface="+mj-lt"/>
            </a:endParaRPr>
          </a:p>
        </p:txBody>
      </p:sp>
      <p:sp>
        <p:nvSpPr>
          <p:cNvPr id="50" name="Rectangle 49"/>
          <p:cNvSpPr/>
          <p:nvPr/>
        </p:nvSpPr>
        <p:spPr>
          <a:xfrm>
            <a:off x="5768483" y="3778665"/>
            <a:ext cx="720000" cy="554809"/>
          </a:xfrm>
          <a:prstGeom prst="rect">
            <a:avLst/>
          </a:prstGeom>
          <a:solidFill>
            <a:schemeClr val="bg2"/>
          </a:solidFill>
          <a:ln w="6350">
            <a:solidFill>
              <a:schemeClr val="accent1"/>
            </a:solidFill>
          </a:ln>
        </p:spPr>
        <p:txBody>
          <a:bodyPr vert="horz" wrap="square" lIns="80682" tIns="40341" rIns="80682" bIns="40341" rtlCol="0" anchor="ctr">
            <a:noAutofit/>
          </a:bodyPr>
          <a:lstStyle/>
          <a:p>
            <a:pPr marL="3177">
              <a:spcAft>
                <a:spcPts val="529"/>
              </a:spcAft>
            </a:pPr>
            <a:r>
              <a:rPr lang="es-PE" sz="1000" dirty="0">
                <a:latin typeface="+mj-lt"/>
              </a:rPr>
              <a:t>12 </a:t>
            </a:r>
            <a:r>
              <a:rPr lang="es-PE" sz="1000" dirty="0" err="1" smtClean="0">
                <a:latin typeface="+mj-lt"/>
              </a:rPr>
              <a:t>UIT</a:t>
            </a:r>
            <a:endParaRPr lang="es-PE" sz="1000" dirty="0">
              <a:latin typeface="+mj-lt"/>
            </a:endParaRPr>
          </a:p>
        </p:txBody>
      </p:sp>
      <p:sp>
        <p:nvSpPr>
          <p:cNvPr id="51" name="Content Placeholder 2"/>
          <p:cNvSpPr>
            <a:spLocks noGrp="1"/>
          </p:cNvSpPr>
          <p:nvPr>
            <p:ph sz="quarter" idx="15"/>
          </p:nvPr>
        </p:nvSpPr>
        <p:spPr>
          <a:xfrm>
            <a:off x="356211" y="5517232"/>
            <a:ext cx="8462085" cy="617336"/>
          </a:xfrm>
          <a:prstGeom prst="roundRect">
            <a:avLst/>
          </a:prstGeom>
          <a:no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marL="87313" indent="0" algn="just">
              <a:spcAft>
                <a:spcPts val="0"/>
              </a:spcAft>
            </a:pPr>
            <a:r>
              <a:rPr lang="es-PE" sz="1400" dirty="0">
                <a:solidFill>
                  <a:schemeClr val="tx2"/>
                </a:solidFill>
                <a:latin typeface="+mj-lt"/>
              </a:rPr>
              <a:t>De acuerdo a la </a:t>
            </a:r>
            <a:r>
              <a:rPr lang="es-PE" sz="1400" dirty="0" err="1">
                <a:solidFill>
                  <a:schemeClr val="tx2"/>
                </a:solidFill>
                <a:latin typeface="+mj-lt"/>
              </a:rPr>
              <a:t>RSNAO</a:t>
            </a:r>
            <a:r>
              <a:rPr lang="es-PE" sz="1400" dirty="0">
                <a:solidFill>
                  <a:schemeClr val="tx2"/>
                </a:solidFill>
                <a:latin typeface="+mj-lt"/>
              </a:rPr>
              <a:t> 064-2015, se ha dispuesto no sancionar estas infracciones, siempre y cuando </a:t>
            </a:r>
            <a:endParaRPr lang="es-PE" sz="1400" dirty="0" smtClean="0">
              <a:solidFill>
                <a:schemeClr val="tx2"/>
              </a:solidFill>
              <a:latin typeface="+mj-lt"/>
            </a:endParaRPr>
          </a:p>
          <a:p>
            <a:pPr marL="87313" indent="0" algn="just">
              <a:spcAft>
                <a:spcPts val="0"/>
              </a:spcAft>
            </a:pPr>
            <a:r>
              <a:rPr lang="es-PE" sz="1400" dirty="0" smtClean="0">
                <a:solidFill>
                  <a:schemeClr val="tx2"/>
                </a:solidFill>
                <a:latin typeface="+mj-lt"/>
              </a:rPr>
              <a:t>sean </a:t>
            </a:r>
            <a:r>
              <a:rPr lang="es-PE" sz="1400" dirty="0">
                <a:solidFill>
                  <a:schemeClr val="tx2"/>
                </a:solidFill>
                <a:latin typeface="+mj-lt"/>
              </a:rPr>
              <a:t>subsanadas hasta junio </a:t>
            </a:r>
            <a:r>
              <a:rPr lang="es-PE" sz="1400" dirty="0" smtClean="0">
                <a:solidFill>
                  <a:schemeClr val="tx2"/>
                </a:solidFill>
                <a:latin typeface="+mj-lt"/>
              </a:rPr>
              <a:t>2016.</a:t>
            </a:r>
            <a:endParaRPr lang="es-PE" sz="1400" dirty="0">
              <a:solidFill>
                <a:schemeClr val="tx2"/>
              </a:solidFill>
              <a:latin typeface="+mj-lt"/>
            </a:endParaRPr>
          </a:p>
        </p:txBody>
      </p:sp>
      <p:sp>
        <p:nvSpPr>
          <p:cNvPr id="52" name="Rectangle 51"/>
          <p:cNvSpPr/>
          <p:nvPr/>
        </p:nvSpPr>
        <p:spPr>
          <a:xfrm>
            <a:off x="6556965" y="1490742"/>
            <a:ext cx="2263507" cy="675489"/>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Forma de subsanar la infracción</a:t>
            </a:r>
            <a:endParaRPr lang="es-PE" sz="1000" b="1" dirty="0">
              <a:solidFill>
                <a:schemeClr val="bg1"/>
              </a:solidFill>
              <a:latin typeface="+mj-lt"/>
            </a:endParaRPr>
          </a:p>
        </p:txBody>
      </p:sp>
      <p:sp>
        <p:nvSpPr>
          <p:cNvPr id="53" name="Rectangle 52"/>
          <p:cNvSpPr/>
          <p:nvPr/>
        </p:nvSpPr>
        <p:spPr>
          <a:xfrm>
            <a:off x="6554385" y="2240928"/>
            <a:ext cx="2263911" cy="691610"/>
          </a:xfrm>
          <a:prstGeom prst="rect">
            <a:avLst/>
          </a:prstGeom>
          <a:solidFill>
            <a:schemeClr val="bg2"/>
          </a:solidFill>
          <a:ln w="6350">
            <a:solidFill>
              <a:schemeClr val="accent1"/>
            </a:solidFill>
          </a:ln>
        </p:spPr>
        <p:txBody>
          <a:bodyPr vert="horz" wrap="square" lIns="80682" tIns="40341" rIns="80682" bIns="40341" rtlCol="0" anchor="ctr">
            <a:noAutofit/>
          </a:bodyPr>
          <a:lstStyle/>
          <a:p>
            <a:pPr>
              <a:spcAft>
                <a:spcPts val="529"/>
              </a:spcAft>
            </a:pPr>
            <a:r>
              <a:rPr lang="es-PE" sz="1000" dirty="0">
                <a:latin typeface="+mj-lt"/>
              </a:rPr>
              <a:t>Rehaciendo los libros y/o registros respectivos observando </a:t>
            </a:r>
            <a:r>
              <a:rPr lang="es-PE" sz="1000" dirty="0" smtClean="0">
                <a:latin typeface="+mj-lt"/>
              </a:rPr>
              <a:t>la forma </a:t>
            </a:r>
            <a:r>
              <a:rPr lang="es-PE" sz="1000" dirty="0">
                <a:latin typeface="+mj-lt"/>
              </a:rPr>
              <a:t>y condiciones establecidas en las normas correspondientes.</a:t>
            </a:r>
          </a:p>
        </p:txBody>
      </p:sp>
      <p:sp>
        <p:nvSpPr>
          <p:cNvPr id="54" name="Rectangle 53"/>
          <p:cNvSpPr/>
          <p:nvPr/>
        </p:nvSpPr>
        <p:spPr>
          <a:xfrm>
            <a:off x="6564917" y="3004305"/>
            <a:ext cx="2255555" cy="672927"/>
          </a:xfrm>
          <a:prstGeom prst="rect">
            <a:avLst/>
          </a:prstGeom>
          <a:solidFill>
            <a:schemeClr val="bg2"/>
          </a:solidFill>
          <a:ln w="6350">
            <a:solidFill>
              <a:schemeClr val="accent1"/>
            </a:solidFill>
          </a:ln>
        </p:spPr>
        <p:txBody>
          <a:bodyPr vert="horz" wrap="square" lIns="80682" tIns="40341" rIns="80682" bIns="40341" rtlCol="0" anchor="ctr">
            <a:noAutofit/>
          </a:bodyPr>
          <a:lstStyle/>
          <a:p>
            <a:pPr>
              <a:spcAft>
                <a:spcPts val="529"/>
              </a:spcAft>
            </a:pPr>
            <a:r>
              <a:rPr lang="es-PE" sz="1000" dirty="0">
                <a:latin typeface="+mj-lt"/>
              </a:rPr>
              <a:t>Poner al día los libros y registros que fueron detectados con un atraso </a:t>
            </a:r>
            <a:r>
              <a:rPr lang="es-PE" sz="1000" dirty="0" smtClean="0">
                <a:latin typeface="+mj-lt"/>
              </a:rPr>
              <a:t>Mayor </a:t>
            </a:r>
            <a:r>
              <a:rPr lang="es-PE" sz="1000" dirty="0">
                <a:latin typeface="+mj-lt"/>
              </a:rPr>
              <a:t>al permitido por las </a:t>
            </a:r>
            <a:r>
              <a:rPr lang="es-PE" sz="1000" dirty="0" smtClean="0">
                <a:latin typeface="+mj-lt"/>
              </a:rPr>
              <a:t>normas correspondientes</a:t>
            </a:r>
            <a:r>
              <a:rPr lang="es-PE" sz="1000" dirty="0">
                <a:latin typeface="+mj-lt"/>
              </a:rPr>
              <a:t>.</a:t>
            </a:r>
          </a:p>
        </p:txBody>
      </p:sp>
      <p:sp>
        <p:nvSpPr>
          <p:cNvPr id="55" name="Rectangle 54"/>
          <p:cNvSpPr/>
          <p:nvPr/>
        </p:nvSpPr>
        <p:spPr>
          <a:xfrm>
            <a:off x="6587616" y="4453071"/>
            <a:ext cx="2271964" cy="920144"/>
          </a:xfrm>
          <a:prstGeom prst="rect">
            <a:avLst/>
          </a:prstGeom>
          <a:solidFill>
            <a:schemeClr val="bg2"/>
          </a:solidFill>
          <a:ln w="6350">
            <a:solidFill>
              <a:schemeClr val="accent1"/>
            </a:solidFill>
          </a:ln>
        </p:spPr>
        <p:txBody>
          <a:bodyPr vert="horz" wrap="square" lIns="80682" tIns="40341" rIns="80682" bIns="40341" rtlCol="0" anchor="ctr">
            <a:noAutofit/>
          </a:bodyPr>
          <a:lstStyle/>
          <a:p>
            <a:pPr>
              <a:spcAft>
                <a:spcPts val="529"/>
              </a:spcAft>
            </a:pPr>
            <a:r>
              <a:rPr lang="es-PE" sz="1000" dirty="0" smtClean="0">
                <a:latin typeface="+mj-lt"/>
              </a:rPr>
              <a:t>Presentando la comunicación omitida.</a:t>
            </a:r>
            <a:endParaRPr lang="es-PE" sz="1000" dirty="0">
              <a:latin typeface="+mj-lt"/>
            </a:endParaRPr>
          </a:p>
        </p:txBody>
      </p:sp>
      <p:sp>
        <p:nvSpPr>
          <p:cNvPr id="56" name="Rectangle 55"/>
          <p:cNvSpPr/>
          <p:nvPr/>
        </p:nvSpPr>
        <p:spPr>
          <a:xfrm>
            <a:off x="6571682" y="3760996"/>
            <a:ext cx="2256966" cy="581785"/>
          </a:xfrm>
          <a:prstGeom prst="rect">
            <a:avLst/>
          </a:prstGeom>
          <a:solidFill>
            <a:schemeClr val="bg2"/>
          </a:solidFill>
          <a:ln w="6350">
            <a:solidFill>
              <a:schemeClr val="accent1"/>
            </a:solidFill>
          </a:ln>
        </p:spPr>
        <p:txBody>
          <a:bodyPr vert="horz" wrap="square" lIns="80682" tIns="40341" rIns="80682" bIns="40341" rtlCol="0" anchor="ctr">
            <a:noAutofit/>
          </a:bodyPr>
          <a:lstStyle/>
          <a:p>
            <a:pPr>
              <a:spcAft>
                <a:spcPts val="529"/>
              </a:spcAft>
            </a:pPr>
            <a:r>
              <a:rPr lang="es-PE" sz="1000" dirty="0">
                <a:latin typeface="+mj-lt"/>
              </a:rPr>
              <a:t>Rehaciendo los libros y </a:t>
            </a:r>
            <a:r>
              <a:rPr lang="es-PE" sz="1000" dirty="0" smtClean="0">
                <a:latin typeface="+mj-lt"/>
              </a:rPr>
              <a:t>registros de los periodos no prescritos.</a:t>
            </a:r>
            <a:endParaRPr lang="es-PE" sz="1000" dirty="0">
              <a:latin typeface="+mj-lt"/>
            </a:endParaRPr>
          </a:p>
        </p:txBody>
      </p:sp>
      <p:sp>
        <p:nvSpPr>
          <p:cNvPr id="57" name="Rectangle 56"/>
          <p:cNvSpPr/>
          <p:nvPr/>
        </p:nvSpPr>
        <p:spPr>
          <a:xfrm>
            <a:off x="4157179" y="1490743"/>
            <a:ext cx="2322761" cy="299489"/>
          </a:xfrm>
          <a:prstGeom prst="rect">
            <a:avLst/>
          </a:prstGeom>
          <a:solidFill>
            <a:schemeClr val="accent1"/>
          </a:solidFill>
          <a:ln w="6350">
            <a:noFill/>
          </a:ln>
        </p:spPr>
        <p:txBody>
          <a:bodyPr vert="horz" wrap="square" lIns="80682" tIns="40341" rIns="80682" bIns="40341" rtlCol="0" anchor="ctr">
            <a:noAutofit/>
          </a:bodyPr>
          <a:lstStyle/>
          <a:p>
            <a:pPr algn="ctr"/>
            <a:r>
              <a:rPr lang="es-PE" sz="1000" b="1" dirty="0" smtClean="0">
                <a:solidFill>
                  <a:schemeClr val="bg1"/>
                </a:solidFill>
                <a:latin typeface="+mj-lt"/>
              </a:rPr>
              <a:t>Sanciones</a:t>
            </a:r>
            <a:endParaRPr lang="es-PE" sz="1000" b="1" dirty="0">
              <a:solidFill>
                <a:schemeClr val="bg1"/>
              </a:solidFill>
              <a:latin typeface="+mj-lt"/>
            </a:endParaRPr>
          </a:p>
        </p:txBody>
      </p:sp>
    </p:spTree>
    <p:extLst>
      <p:ext uri="{BB962C8B-B14F-4D97-AF65-F5344CB8AC3E}">
        <p14:creationId xmlns:p14="http://schemas.microsoft.com/office/powerpoint/2010/main" val="2596298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06016"/>
            <a:ext cx="8077200" cy="1066800"/>
          </a:xfrm>
        </p:spPr>
        <p:txBody>
          <a:bodyPr/>
          <a:lstStyle/>
          <a:p>
            <a:r>
              <a:rPr lang="es-PE" i="1" dirty="0" smtClean="0"/>
              <a:t>Comentarios finales</a:t>
            </a:r>
            <a:br>
              <a:rPr lang="es-PE" i="1" dirty="0" smtClean="0"/>
            </a:br>
            <a:endParaRPr lang="es-PE" i="1" dirty="0"/>
          </a:p>
        </p:txBody>
      </p:sp>
      <p:sp>
        <p:nvSpPr>
          <p:cNvPr id="8" name="TextBox 7"/>
          <p:cNvSpPr txBox="1"/>
          <p:nvPr/>
        </p:nvSpPr>
        <p:spPr>
          <a:xfrm>
            <a:off x="7158136" y="2971800"/>
            <a:ext cx="1518320" cy="3200400"/>
          </a:xfrm>
          <a:prstGeom prst="rect">
            <a:avLst/>
          </a:prstGeom>
          <a:noFill/>
        </p:spPr>
        <p:txBody>
          <a:bodyPr wrap="none" lIns="0" tIns="0" rIns="0" bIns="0" rtlCol="0" anchor="b" anchorCtr="0">
            <a:noAutofit/>
          </a:bodyPr>
          <a:lstStyle/>
          <a:p>
            <a:pPr>
              <a:lnSpc>
                <a:spcPts val="20000"/>
              </a:lnSpc>
            </a:pPr>
            <a:r>
              <a:rPr lang="es-PE" sz="24000" b="1" i="1" dirty="0" smtClean="0">
                <a:solidFill>
                  <a:schemeClr val="bg1"/>
                </a:solidFill>
                <a:latin typeface="Georgia" pitchFamily="18" charset="0"/>
              </a:rPr>
              <a:t>7</a:t>
            </a:r>
          </a:p>
        </p:txBody>
      </p:sp>
    </p:spTree>
    <p:extLst>
      <p:ext uri="{BB962C8B-B14F-4D97-AF65-F5344CB8AC3E}">
        <p14:creationId xmlns:p14="http://schemas.microsoft.com/office/powerpoint/2010/main" val="32291468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accent1"/>
                </a:solidFill>
              </a:rPr>
              <a:t>Comentarios finales:</a:t>
            </a:r>
            <a:br>
              <a:rPr lang="es-PE" dirty="0" smtClean="0">
                <a:solidFill>
                  <a:schemeClr val="accent1"/>
                </a:solidFill>
              </a:rPr>
            </a:br>
            <a:r>
              <a:rPr lang="es-PE" b="0" i="0" dirty="0" smtClean="0">
                <a:solidFill>
                  <a:schemeClr val="bg1">
                    <a:lumMod val="50000"/>
                  </a:schemeClr>
                </a:solidFill>
              </a:rPr>
              <a:t>Operatividad</a:t>
            </a:r>
            <a:endParaRPr lang="es-PE" b="0" i="0" dirty="0">
              <a:solidFill>
                <a:schemeClr val="bg1">
                  <a:lumMod val="50000"/>
                </a:schemeClr>
              </a:solidFill>
            </a:endParaRPr>
          </a:p>
        </p:txBody>
      </p:sp>
      <p:sp>
        <p:nvSpPr>
          <p:cNvPr id="146" name="Content Placeholder 2"/>
          <p:cNvSpPr txBox="1">
            <a:spLocks/>
          </p:cNvSpPr>
          <p:nvPr/>
        </p:nvSpPr>
        <p:spPr>
          <a:xfrm>
            <a:off x="533400" y="1752600"/>
            <a:ext cx="5478760" cy="4419600"/>
          </a:xfrm>
          <a:prstGeom prst="rect">
            <a:avLst/>
          </a:prstGeom>
        </p:spPr>
        <p:txBody>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358775" indent="-358775">
              <a:buFont typeface="Wingdings" panose="05000000000000000000" pitchFamily="2" charset="2"/>
              <a:buChar char="ü"/>
            </a:pPr>
            <a:r>
              <a:rPr lang="es-PE" sz="1400" dirty="0" smtClean="0"/>
              <a:t>No requiere afiliarse para empezar a llevar los libros electrónicos. La afiliación se considera desde la emisión de la primera constancia de presentación.</a:t>
            </a:r>
          </a:p>
          <a:p>
            <a:pPr marL="358775" indent="-358775">
              <a:buFont typeface="Wingdings" panose="05000000000000000000" pitchFamily="2" charset="2"/>
              <a:buChar char="ü"/>
            </a:pPr>
            <a:r>
              <a:rPr lang="es-PE" sz="1400" dirty="0" smtClean="0"/>
              <a:t>Existen campos que son obligatorios sólo si la compañía cumple con ciertas condiciones. </a:t>
            </a:r>
          </a:p>
          <a:p>
            <a:pPr marL="358775" indent="-358775">
              <a:buFont typeface="Wingdings" panose="05000000000000000000" pitchFamily="2" charset="2"/>
              <a:buChar char="ü"/>
            </a:pPr>
            <a:r>
              <a:rPr lang="es-PE" sz="1400" dirty="0" smtClean="0"/>
              <a:t>Los </a:t>
            </a:r>
            <a:r>
              <a:rPr lang="es-PE" sz="1400" dirty="0" err="1" smtClean="0"/>
              <a:t>PRICOS</a:t>
            </a:r>
            <a:r>
              <a:rPr lang="es-PE" sz="1400" dirty="0" smtClean="0"/>
              <a:t> deben comunicar la dirección del establecimiento donde conservará el ejemplar adicional de los libros electrónicos dentro de los dos meses de su designación.</a:t>
            </a:r>
          </a:p>
        </p:txBody>
      </p:sp>
      <p:pic>
        <p:nvPicPr>
          <p:cNvPr id="147" name="Picture 146"/>
          <p:cNvPicPr>
            <a:picLocks noChangeAspect="1"/>
          </p:cNvPicPr>
          <p:nvPr/>
        </p:nvPicPr>
        <p:blipFill>
          <a:blip r:embed="rId2"/>
          <a:stretch>
            <a:fillRect/>
          </a:stretch>
        </p:blipFill>
        <p:spPr>
          <a:xfrm>
            <a:off x="6228184" y="2221805"/>
            <a:ext cx="2495550" cy="1838325"/>
          </a:xfrm>
          <a:prstGeom prst="rect">
            <a:avLst/>
          </a:prstGeom>
        </p:spPr>
      </p:pic>
    </p:spTree>
    <p:extLst>
      <p:ext uri="{BB962C8B-B14F-4D97-AF65-F5344CB8AC3E}">
        <p14:creationId xmlns:p14="http://schemas.microsoft.com/office/powerpoint/2010/main" val="69404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
                                            <p:txEl>
                                              <p:pRg st="0" end="0"/>
                                            </p:txEl>
                                          </p:spTgt>
                                        </p:tgtEl>
                                        <p:attrNameLst>
                                          <p:attrName>style.visibility</p:attrName>
                                        </p:attrNameLst>
                                      </p:cBhvr>
                                      <p:to>
                                        <p:strVal val="visible"/>
                                      </p:to>
                                    </p:set>
                                    <p:animEffect transition="in" filter="fade">
                                      <p:cBhvr>
                                        <p:cTn id="12" dur="500"/>
                                        <p:tgtEl>
                                          <p:spTgt spid="1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
                                            <p:txEl>
                                              <p:pRg st="1" end="1"/>
                                            </p:txEl>
                                          </p:spTgt>
                                        </p:tgtEl>
                                        <p:attrNameLst>
                                          <p:attrName>style.visibility</p:attrName>
                                        </p:attrNameLst>
                                      </p:cBhvr>
                                      <p:to>
                                        <p:strVal val="visible"/>
                                      </p:to>
                                    </p:set>
                                    <p:animEffect transition="in" filter="fade">
                                      <p:cBhvr>
                                        <p:cTn id="17" dur="500"/>
                                        <p:tgtEl>
                                          <p:spTgt spid="1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
                                            <p:txEl>
                                              <p:pRg st="2" end="2"/>
                                            </p:txEl>
                                          </p:spTgt>
                                        </p:tgtEl>
                                        <p:attrNameLst>
                                          <p:attrName>style.visibility</p:attrName>
                                        </p:attrNameLst>
                                      </p:cBhvr>
                                      <p:to>
                                        <p:strVal val="visible"/>
                                      </p:to>
                                    </p:set>
                                    <p:animEffect transition="in" filter="fade">
                                      <p:cBhvr>
                                        <p:cTn id="22" dur="500"/>
                                        <p:tgtEl>
                                          <p:spTgt spid="14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7"/>
                                        </p:tgtEl>
                                        <p:attrNameLst>
                                          <p:attrName>style.visibility</p:attrName>
                                        </p:attrNameLst>
                                      </p:cBhvr>
                                      <p:to>
                                        <p:strVal val="visible"/>
                                      </p:to>
                                    </p:set>
                                    <p:animEffect transition="in" filter="fade">
                                      <p:cBhvr>
                                        <p:cTn id="25"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6"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solidFill>
                  <a:schemeClr val="accent1"/>
                </a:solidFill>
              </a:rPr>
              <a:t>Comentarios finales</a:t>
            </a:r>
            <a:br>
              <a:rPr lang="es-PE" dirty="0" smtClean="0">
                <a:solidFill>
                  <a:schemeClr val="accent1"/>
                </a:solidFill>
              </a:rPr>
            </a:br>
            <a:r>
              <a:rPr lang="es-PE" b="0" i="0" dirty="0" smtClean="0">
                <a:solidFill>
                  <a:schemeClr val="bg1">
                    <a:lumMod val="50000"/>
                  </a:schemeClr>
                </a:solidFill>
              </a:rPr>
              <a:t>A tener en cuenta</a:t>
            </a:r>
            <a:endParaRPr lang="es-PE" dirty="0"/>
          </a:p>
        </p:txBody>
      </p:sp>
      <p:sp>
        <p:nvSpPr>
          <p:cNvPr id="146" name="Content Placeholder 2"/>
          <p:cNvSpPr txBox="1">
            <a:spLocks/>
          </p:cNvSpPr>
          <p:nvPr/>
        </p:nvSpPr>
        <p:spPr>
          <a:xfrm>
            <a:off x="533400" y="1752600"/>
            <a:ext cx="8077200" cy="4419600"/>
          </a:xfrm>
          <a:prstGeom prst="rect">
            <a:avLst/>
          </a:prstGeom>
        </p:spPr>
        <p:txBody>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358775" indent="-358775" algn="just">
              <a:buFont typeface="Wingdings" panose="05000000000000000000" pitchFamily="2" charset="2"/>
              <a:buChar char="ü"/>
            </a:pPr>
            <a:r>
              <a:rPr lang="es-PE" sz="1400" dirty="0" smtClean="0"/>
              <a:t>En su </a:t>
            </a:r>
            <a:r>
              <a:rPr lang="es-PE" sz="1400" dirty="0" smtClean="0"/>
              <a:t>mayoría</a:t>
            </a:r>
            <a:r>
              <a:rPr lang="es-PE" sz="1400" dirty="0" smtClean="0"/>
              <a:t>, los sistemas contables de las compañías no están preparados para la generación automática de los libros de acuerdo a las estructuras solicitada por </a:t>
            </a:r>
            <a:r>
              <a:rPr lang="es-PE" sz="1400" dirty="0" err="1" smtClean="0"/>
              <a:t>SUNAT</a:t>
            </a:r>
            <a:r>
              <a:rPr lang="es-PE" sz="1400" dirty="0" smtClean="0"/>
              <a:t>.</a:t>
            </a:r>
          </a:p>
          <a:p>
            <a:pPr marL="358775" indent="-358775" algn="just">
              <a:buFont typeface="Wingdings" panose="05000000000000000000" pitchFamily="2" charset="2"/>
              <a:buChar char="ü"/>
            </a:pPr>
            <a:r>
              <a:rPr lang="es-PE" sz="1400" dirty="0" smtClean="0"/>
              <a:t>La presentación de los registros de compras y ventas electrónicos es antes del vencimiento de los impuestos mensuales, por lo que muchas veces la información con la que se empieza la elaboración de los libros es preliminar.</a:t>
            </a:r>
          </a:p>
          <a:p>
            <a:pPr marL="358775" indent="-358775" algn="just">
              <a:buFont typeface="Wingdings" panose="05000000000000000000" pitchFamily="2" charset="2"/>
              <a:buChar char="ü"/>
            </a:pPr>
            <a:r>
              <a:rPr lang="es-PE" sz="1400" dirty="0" smtClean="0"/>
              <a:t>Las nuevas estructuras de los libros consideran campos que en su </a:t>
            </a:r>
            <a:r>
              <a:rPr lang="es-PE" sz="1400" dirty="0" smtClean="0"/>
              <a:t>mayoría </a:t>
            </a:r>
            <a:r>
              <a:rPr lang="es-PE" sz="1400" dirty="0" smtClean="0"/>
              <a:t>provienen de diferentes reportes.</a:t>
            </a:r>
          </a:p>
          <a:p>
            <a:pPr marL="358775" indent="-358775" algn="just">
              <a:buFont typeface="Wingdings" panose="05000000000000000000" pitchFamily="2" charset="2"/>
              <a:buChar char="ü"/>
            </a:pPr>
            <a:r>
              <a:rPr lang="es-PE" sz="1400" dirty="0" smtClean="0"/>
              <a:t>El PLE no valida la información del libro, sólo valida si dato incluido en el campo cumple con el formato establecido, por lo que el reporte de información consistente no asegura que en una eventual fiscalización </a:t>
            </a:r>
            <a:r>
              <a:rPr lang="es-PE" sz="1400" dirty="0" err="1" smtClean="0"/>
              <a:t>SUNAT</a:t>
            </a:r>
            <a:r>
              <a:rPr lang="es-PE" sz="1400" dirty="0" smtClean="0"/>
              <a:t> pueda observar si el libro cumple o no con la formas y condiciones establecidas en las normas correspondientes.</a:t>
            </a:r>
          </a:p>
          <a:p>
            <a:pPr marL="358775" indent="-358775" algn="just">
              <a:buFont typeface="Wingdings" panose="05000000000000000000" pitchFamily="2" charset="2"/>
              <a:buChar char="ü"/>
            </a:pPr>
            <a:r>
              <a:rPr lang="es-PE" sz="1400" dirty="0" smtClean="0"/>
              <a:t>Los últimos requerimientos </a:t>
            </a:r>
            <a:r>
              <a:rPr lang="es-PE" sz="1400" dirty="0"/>
              <a:t>de </a:t>
            </a:r>
            <a:r>
              <a:rPr lang="es-PE" sz="1400" dirty="0" err="1"/>
              <a:t>SUNAT</a:t>
            </a:r>
            <a:r>
              <a:rPr lang="es-PE" sz="1400" dirty="0"/>
              <a:t> </a:t>
            </a:r>
            <a:r>
              <a:rPr lang="es-PE" sz="1400" dirty="0" smtClean="0"/>
              <a:t>solicitan que la </a:t>
            </a:r>
            <a:r>
              <a:rPr lang="es-PE" sz="1400" dirty="0"/>
              <a:t>información </a:t>
            </a:r>
            <a:r>
              <a:rPr lang="es-PE" sz="1400" dirty="0" smtClean="0"/>
              <a:t>esté validada con </a:t>
            </a:r>
            <a:r>
              <a:rPr lang="es-PE" sz="1400" dirty="0"/>
              <a:t>la última versión del </a:t>
            </a:r>
            <a:r>
              <a:rPr lang="es-PE" sz="1400" dirty="0" smtClean="0"/>
              <a:t>PLE</a:t>
            </a:r>
            <a:r>
              <a:rPr lang="es-PE" sz="1400" dirty="0"/>
              <a:t> </a:t>
            </a:r>
            <a:r>
              <a:rPr lang="es-PE" sz="1400" dirty="0" smtClean="0"/>
              <a:t>(Nuevas estructuras).</a:t>
            </a:r>
          </a:p>
          <a:p>
            <a:pPr marL="358775" indent="-358775" algn="just">
              <a:buFont typeface="Wingdings" panose="05000000000000000000" pitchFamily="2" charset="2"/>
              <a:buChar char="ü"/>
            </a:pPr>
            <a:r>
              <a:rPr lang="es-PE" sz="1400" dirty="0"/>
              <a:t>El aumento de las validaciones permitirá a la </a:t>
            </a:r>
            <a:r>
              <a:rPr lang="es-PE" sz="1400" dirty="0" err="1"/>
              <a:t>SUNAT</a:t>
            </a:r>
            <a:r>
              <a:rPr lang="es-PE" sz="1400" dirty="0"/>
              <a:t> realizar cruces de información e identificar </a:t>
            </a:r>
            <a:r>
              <a:rPr lang="es-PE" sz="1400" dirty="0" smtClean="0"/>
              <a:t>inconsistencias para dirigir su plan de fiscalización.</a:t>
            </a:r>
            <a:endParaRPr lang="es-PE" sz="1400" dirty="0"/>
          </a:p>
          <a:p>
            <a:pPr marL="358775" indent="-358775" algn="just">
              <a:buFont typeface="Wingdings" panose="05000000000000000000" pitchFamily="2" charset="2"/>
              <a:buChar char="ü"/>
            </a:pPr>
            <a:endParaRPr lang="es-PE" sz="1400" dirty="0"/>
          </a:p>
        </p:txBody>
      </p:sp>
    </p:spTree>
    <p:extLst>
      <p:ext uri="{BB962C8B-B14F-4D97-AF65-F5344CB8AC3E}">
        <p14:creationId xmlns:p14="http://schemas.microsoft.com/office/powerpoint/2010/main" val="32851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
                                            <p:txEl>
                                              <p:pRg st="0" end="0"/>
                                            </p:txEl>
                                          </p:spTgt>
                                        </p:tgtEl>
                                        <p:attrNameLst>
                                          <p:attrName>style.visibility</p:attrName>
                                        </p:attrNameLst>
                                      </p:cBhvr>
                                      <p:to>
                                        <p:strVal val="visible"/>
                                      </p:to>
                                    </p:set>
                                    <p:animEffect transition="in" filter="fade">
                                      <p:cBhvr>
                                        <p:cTn id="12" dur="500"/>
                                        <p:tgtEl>
                                          <p:spTgt spid="1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
                                            <p:txEl>
                                              <p:pRg st="1" end="1"/>
                                            </p:txEl>
                                          </p:spTgt>
                                        </p:tgtEl>
                                        <p:attrNameLst>
                                          <p:attrName>style.visibility</p:attrName>
                                        </p:attrNameLst>
                                      </p:cBhvr>
                                      <p:to>
                                        <p:strVal val="visible"/>
                                      </p:to>
                                    </p:set>
                                    <p:animEffect transition="in" filter="fade">
                                      <p:cBhvr>
                                        <p:cTn id="17" dur="500"/>
                                        <p:tgtEl>
                                          <p:spTgt spid="1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
                                            <p:txEl>
                                              <p:pRg st="2" end="2"/>
                                            </p:txEl>
                                          </p:spTgt>
                                        </p:tgtEl>
                                        <p:attrNameLst>
                                          <p:attrName>style.visibility</p:attrName>
                                        </p:attrNameLst>
                                      </p:cBhvr>
                                      <p:to>
                                        <p:strVal val="visible"/>
                                      </p:to>
                                    </p:set>
                                    <p:animEffect transition="in" filter="fade">
                                      <p:cBhvr>
                                        <p:cTn id="22" dur="500"/>
                                        <p:tgtEl>
                                          <p:spTgt spid="1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6">
                                            <p:txEl>
                                              <p:pRg st="3" end="3"/>
                                            </p:txEl>
                                          </p:spTgt>
                                        </p:tgtEl>
                                        <p:attrNameLst>
                                          <p:attrName>style.visibility</p:attrName>
                                        </p:attrNameLst>
                                      </p:cBhvr>
                                      <p:to>
                                        <p:strVal val="visible"/>
                                      </p:to>
                                    </p:set>
                                    <p:animEffect transition="in" filter="fade">
                                      <p:cBhvr>
                                        <p:cTn id="27" dur="500"/>
                                        <p:tgtEl>
                                          <p:spTgt spid="1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6">
                                            <p:txEl>
                                              <p:pRg st="4" end="4"/>
                                            </p:txEl>
                                          </p:spTgt>
                                        </p:tgtEl>
                                        <p:attrNameLst>
                                          <p:attrName>style.visibility</p:attrName>
                                        </p:attrNameLst>
                                      </p:cBhvr>
                                      <p:to>
                                        <p:strVal val="visible"/>
                                      </p:to>
                                    </p:set>
                                    <p:animEffect transition="in" filter="fade">
                                      <p:cBhvr>
                                        <p:cTn id="32" dur="500"/>
                                        <p:tgtEl>
                                          <p:spTgt spid="14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6">
                                            <p:txEl>
                                              <p:pRg st="5" end="5"/>
                                            </p:txEl>
                                          </p:spTgt>
                                        </p:tgtEl>
                                        <p:attrNameLst>
                                          <p:attrName>style.visibility</p:attrName>
                                        </p:attrNameLst>
                                      </p:cBhvr>
                                      <p:to>
                                        <p:strVal val="visible"/>
                                      </p:to>
                                    </p:set>
                                    <p:animEffect transition="in" filter="fade">
                                      <p:cBhvr>
                                        <p:cTn id="37" dur="500"/>
                                        <p:tgtEl>
                                          <p:spTgt spid="1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PE" dirty="0" smtClean="0"/>
              <a:t>Antecedentes</a:t>
            </a:r>
            <a:endParaRPr lang="es-PE" i="1" dirty="0"/>
          </a:p>
        </p:txBody>
      </p:sp>
      <p:sp>
        <p:nvSpPr>
          <p:cNvPr id="8" name="TextBox 7"/>
          <p:cNvSpPr txBox="1"/>
          <p:nvPr/>
        </p:nvSpPr>
        <p:spPr>
          <a:xfrm>
            <a:off x="7158136" y="2971800"/>
            <a:ext cx="1518320" cy="3200400"/>
          </a:xfrm>
          <a:prstGeom prst="rect">
            <a:avLst/>
          </a:prstGeom>
          <a:noFill/>
        </p:spPr>
        <p:txBody>
          <a:bodyPr wrap="none" lIns="0" tIns="0" rIns="0" bIns="0" rtlCol="0" anchor="b" anchorCtr="0">
            <a:noAutofit/>
          </a:bodyPr>
          <a:lstStyle/>
          <a:p>
            <a:pPr>
              <a:lnSpc>
                <a:spcPts val="20000"/>
              </a:lnSpc>
            </a:pPr>
            <a:r>
              <a:rPr lang="es-PE" sz="24000" b="1" i="1" dirty="0" smtClean="0">
                <a:solidFill>
                  <a:schemeClr val="bg1"/>
                </a:solidFill>
                <a:latin typeface="Georgia" pitchFamily="18" charset="0"/>
              </a:rPr>
              <a:t>1</a:t>
            </a:r>
          </a:p>
        </p:txBody>
      </p:sp>
    </p:spTree>
    <p:extLst>
      <p:ext uri="{BB962C8B-B14F-4D97-AF65-F5344CB8AC3E}">
        <p14:creationId xmlns:p14="http://schemas.microsoft.com/office/powerpoint/2010/main" val="328928136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p:txBody>
          <a:bodyPr/>
          <a:lstStyle/>
          <a:p>
            <a:r>
              <a:rPr lang="es-PE" dirty="0" smtClean="0"/>
              <a:t>pwc.com/pe</a:t>
            </a:r>
            <a:endParaRPr lang="es-PE" dirty="0"/>
          </a:p>
        </p:txBody>
      </p:sp>
      <p:sp>
        <p:nvSpPr>
          <p:cNvPr id="10" name="Text Placeholder 3"/>
          <p:cNvSpPr>
            <a:spLocks noGrp="1"/>
          </p:cNvSpPr>
          <p:nvPr/>
        </p:nvSpPr>
        <p:spPr>
          <a:xfrm>
            <a:off x="533400" y="6339408"/>
            <a:ext cx="4800600" cy="762000"/>
          </a:xfrm>
          <a:prstGeom prst="rect">
            <a:avLst/>
          </a:prstGeom>
        </p:spPr>
        <p:txBody>
          <a:bodyPr vert="horz" lIns="0" tIns="0" rIns="0" bIns="0" rtlCol="0" anchor="b">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900" kern="1200">
                <a:solidFill>
                  <a:schemeClr val="tx1"/>
                </a:solidFill>
                <a:latin typeface="Arial" pitchFamily="34" charset="0"/>
                <a:ea typeface="+mn-ea"/>
                <a:cs typeface="Arial" pitchFamily="34" charset="0"/>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lgn="just"/>
            <a:r>
              <a:rPr lang="es-PE" smtClean="0">
                <a:latin typeface="+mj-lt"/>
              </a:rPr>
              <a:t>© 2014 PricewaterhouseCoopers S. Civil de R.L. Todos los derechos reservados. En este documento, "</a:t>
            </a:r>
            <a:r>
              <a:rPr lang="es-PE" err="1" smtClean="0">
                <a:latin typeface="+mj-lt"/>
              </a:rPr>
              <a:t>PwC</a:t>
            </a:r>
            <a:r>
              <a:rPr lang="es-PE" smtClean="0">
                <a:latin typeface="+mj-lt"/>
              </a:rPr>
              <a:t>” hace referencia a PricewaterhouseCoopers S. Civil de R.L., que es una firma miembro de PricewaterhouseCoopers International Limited, cada una de las cuales es una entidad jurídica separada e independiente</a:t>
            </a:r>
            <a:r>
              <a:rPr lang="es-PE" dirty="0" smtClean="0">
                <a:latin typeface="+mj-lt"/>
              </a:rPr>
              <a:t>.</a:t>
            </a:r>
          </a:p>
          <a:p>
            <a:pPr algn="just"/>
            <a:r>
              <a:rPr lang="es-PE" smtClean="0"/>
              <a:t> </a:t>
            </a:r>
            <a:endParaRPr lang="es-PE" dirty="0" smtClean="0"/>
          </a:p>
          <a:p>
            <a:pPr algn="just"/>
            <a:endParaRPr lang="es-P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s-PE" smtClean="0"/>
              <a:t>Libros Electrónicos</a:t>
            </a:r>
            <a:endParaRPr lang="es-PE" dirty="0"/>
          </a:p>
        </p:txBody>
      </p:sp>
      <p:sp>
        <p:nvSpPr>
          <p:cNvPr id="5" name="Slide Number Placeholder 4"/>
          <p:cNvSpPr>
            <a:spLocks noGrp="1"/>
          </p:cNvSpPr>
          <p:nvPr>
            <p:ph type="sldNum" sz="quarter" idx="4"/>
          </p:nvPr>
        </p:nvSpPr>
        <p:spPr/>
        <p:txBody>
          <a:bodyPr/>
          <a:lstStyle/>
          <a:p>
            <a:r>
              <a:rPr lang="es-PE" smtClean="0"/>
              <a:t>Slide </a:t>
            </a:r>
            <a:fld id="{1362E92C-E989-4D66-8E43-0B2E53FF3E06}" type="slidenum">
              <a:rPr lang="es-PE" smtClean="0"/>
              <a:pPr/>
              <a:t>4</a:t>
            </a:fld>
            <a:endParaRPr lang="es-PE" dirty="0"/>
          </a:p>
        </p:txBody>
      </p:sp>
      <p:sp>
        <p:nvSpPr>
          <p:cNvPr id="6" name="Date Placeholder 5"/>
          <p:cNvSpPr>
            <a:spLocks noGrp="1"/>
          </p:cNvSpPr>
          <p:nvPr>
            <p:ph type="dt" sz="half" idx="2"/>
          </p:nvPr>
        </p:nvSpPr>
        <p:spPr/>
        <p:txBody>
          <a:bodyPr/>
          <a:lstStyle/>
          <a:p>
            <a:r>
              <a:rPr lang="es-PE" dirty="0" smtClean="0"/>
              <a:t>Junio 2016</a:t>
            </a:r>
            <a:endParaRPr lang="es-PE" dirty="0"/>
          </a:p>
        </p:txBody>
      </p:sp>
      <p:sp>
        <p:nvSpPr>
          <p:cNvPr id="7" name="Title 1"/>
          <p:cNvSpPr>
            <a:spLocks noGrp="1"/>
          </p:cNvSpPr>
          <p:nvPr>
            <p:ph type="title"/>
          </p:nvPr>
        </p:nvSpPr>
        <p:spPr>
          <a:xfrm>
            <a:off x="467544" y="620688"/>
            <a:ext cx="8077200" cy="532810"/>
          </a:xfrm>
          <a:solidFill>
            <a:schemeClr val="bg1"/>
          </a:solidFill>
          <a:ln>
            <a:noFill/>
          </a:ln>
        </p:spPr>
        <p:txBody>
          <a:bodyPr>
            <a:normAutofit fontScale="90000"/>
          </a:bodyPr>
          <a:lstStyle/>
          <a:p>
            <a:r>
              <a:rPr lang="es-PE" dirty="0" smtClean="0">
                <a:solidFill>
                  <a:srgbClr val="E56700"/>
                </a:solidFill>
              </a:rPr>
              <a:t>Antecedentes</a:t>
            </a:r>
            <a:r>
              <a:rPr lang="es-PE" sz="2000" b="0" i="0" dirty="0" smtClean="0">
                <a:solidFill>
                  <a:srgbClr val="E56700"/>
                </a:solidFill>
              </a:rPr>
              <a:t/>
            </a:r>
            <a:br>
              <a:rPr lang="es-PE" sz="2000" b="0" i="0" dirty="0" smtClean="0">
                <a:solidFill>
                  <a:srgbClr val="E56700"/>
                </a:solidFill>
              </a:rPr>
            </a:br>
            <a:r>
              <a:rPr lang="es-PE" dirty="0" smtClean="0">
                <a:solidFill>
                  <a:srgbClr val="882020"/>
                </a:solidFill>
              </a:rPr>
              <a:t/>
            </a:r>
            <a:br>
              <a:rPr lang="es-PE" dirty="0" smtClean="0">
                <a:solidFill>
                  <a:srgbClr val="882020"/>
                </a:solidFill>
              </a:rPr>
            </a:br>
            <a:endParaRPr lang="es-PE" dirty="0">
              <a:solidFill>
                <a:srgbClr val="882020"/>
              </a:solidFill>
            </a:endParaRPr>
          </a:p>
        </p:txBody>
      </p:sp>
      <p:sp>
        <p:nvSpPr>
          <p:cNvPr id="8" name="TextBox 7"/>
          <p:cNvSpPr txBox="1"/>
          <p:nvPr/>
        </p:nvSpPr>
        <p:spPr>
          <a:xfrm>
            <a:off x="455240" y="1128446"/>
            <a:ext cx="8077200" cy="432048"/>
          </a:xfrm>
          <a:prstGeom prst="rect">
            <a:avLst/>
          </a:prstGeom>
          <a:noFill/>
        </p:spPr>
        <p:txBody>
          <a:bodyPr wrap="none" lIns="0" tIns="0" rIns="0" bIns="0" rtlCol="0">
            <a:noAutofit/>
          </a:bodyPr>
          <a:lstStyle/>
          <a:p>
            <a:pPr indent="-274320">
              <a:spcAft>
                <a:spcPts val="900"/>
              </a:spcAft>
            </a:pPr>
            <a:r>
              <a:rPr lang="es-PE" sz="1600" dirty="0" smtClean="0">
                <a:latin typeface="Georgia" pitchFamily="18" charset="0"/>
              </a:rPr>
              <a:t>Libros contables según la </a:t>
            </a:r>
            <a:r>
              <a:rPr lang="es-PE" sz="1600" dirty="0">
                <a:latin typeface="Georgia" pitchFamily="18" charset="0"/>
              </a:rPr>
              <a:t>ley del Impuesto a la </a:t>
            </a:r>
            <a:r>
              <a:rPr lang="es-PE" sz="1600" dirty="0" smtClean="0">
                <a:latin typeface="Georgia" pitchFamily="18" charset="0"/>
              </a:rPr>
              <a:t>Renta:</a:t>
            </a:r>
          </a:p>
        </p:txBody>
      </p:sp>
      <p:grpSp>
        <p:nvGrpSpPr>
          <p:cNvPr id="9" name="Group 8"/>
          <p:cNvGrpSpPr/>
          <p:nvPr/>
        </p:nvGrpSpPr>
        <p:grpSpPr>
          <a:xfrm>
            <a:off x="6105940" y="2533796"/>
            <a:ext cx="2475495" cy="3271468"/>
            <a:chOff x="4952353" y="544956"/>
            <a:chExt cx="980893" cy="2335363"/>
          </a:xfrm>
        </p:grpSpPr>
        <p:sp>
          <p:nvSpPr>
            <p:cNvPr id="32" name="Rectangular Callout 31"/>
            <p:cNvSpPr/>
            <p:nvPr/>
          </p:nvSpPr>
          <p:spPr>
            <a:xfrm>
              <a:off x="4952353" y="544956"/>
              <a:ext cx="980892" cy="2335363"/>
            </a:xfrm>
            <a:prstGeom prst="wedgeRectCallout">
              <a:avLst>
                <a:gd name="adj1" fmla="val 0"/>
                <a:gd name="adj2" fmla="val 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Rectangular Callout 4"/>
            <p:cNvSpPr/>
            <p:nvPr/>
          </p:nvSpPr>
          <p:spPr>
            <a:xfrm>
              <a:off x="5076731" y="544956"/>
              <a:ext cx="856515" cy="2335363"/>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8100" tIns="38100" rIns="38100" bIns="38100" numCol="1" spcCol="1270" anchor="t" anchorCtr="0">
              <a:noAutofit/>
            </a:bodyPr>
            <a:lstStyle/>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Ventas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Compras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Diario</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a:t>
              </a:r>
              <a:r>
                <a:rPr lang="es-PE" sz="1200" dirty="0">
                  <a:solidFill>
                    <a:schemeClr val="accent3"/>
                  </a:solidFill>
                  <a:latin typeface="+mj-lt"/>
                </a:rPr>
                <a:t>M</a:t>
              </a:r>
              <a:r>
                <a:rPr lang="es-PE" sz="1200" kern="1200" dirty="0" smtClean="0">
                  <a:solidFill>
                    <a:schemeClr val="accent3"/>
                  </a:solidFill>
                  <a:latin typeface="+mj-lt"/>
                </a:rPr>
                <a:t>ayor</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Activo Fijo</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de Retenciones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Inv. y Balance</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err="1" smtClean="0">
                  <a:solidFill>
                    <a:schemeClr val="accent3"/>
                  </a:solidFill>
                  <a:latin typeface="+mj-lt"/>
                </a:rPr>
                <a:t>Kárdex</a:t>
              </a:r>
              <a:r>
                <a:rPr lang="es-PE" sz="1200" kern="1200" dirty="0" smtClean="0">
                  <a:solidFill>
                    <a:schemeClr val="accent3"/>
                  </a:solidFill>
                  <a:latin typeface="+mj-lt"/>
                </a:rPr>
                <a:t> valorizado</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caja y bancos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costos</a:t>
              </a:r>
              <a:endParaRPr lang="es-PE" sz="1200" kern="1200" dirty="0">
                <a:solidFill>
                  <a:schemeClr val="accent3"/>
                </a:solidFill>
                <a:latin typeface="+mj-lt"/>
              </a:endParaRPr>
            </a:p>
          </p:txBody>
        </p:sp>
      </p:grpSp>
      <p:grpSp>
        <p:nvGrpSpPr>
          <p:cNvPr id="11" name="Group 10"/>
          <p:cNvGrpSpPr/>
          <p:nvPr/>
        </p:nvGrpSpPr>
        <p:grpSpPr>
          <a:xfrm>
            <a:off x="4206512" y="2533795"/>
            <a:ext cx="2475492" cy="3053586"/>
            <a:chOff x="3971461" y="544956"/>
            <a:chExt cx="980892" cy="2179826"/>
          </a:xfrm>
        </p:grpSpPr>
        <p:sp>
          <p:nvSpPr>
            <p:cNvPr id="28" name="Rectangular Callout 27"/>
            <p:cNvSpPr/>
            <p:nvPr/>
          </p:nvSpPr>
          <p:spPr>
            <a:xfrm>
              <a:off x="3971461" y="544956"/>
              <a:ext cx="980892" cy="2179826"/>
            </a:xfrm>
            <a:prstGeom prst="wedgeRectCallout">
              <a:avLst>
                <a:gd name="adj1" fmla="val 62500"/>
                <a:gd name="adj2" fmla="val 2083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Rectangular Callout 8"/>
            <p:cNvSpPr/>
            <p:nvPr/>
          </p:nvSpPr>
          <p:spPr>
            <a:xfrm>
              <a:off x="4095838" y="544956"/>
              <a:ext cx="856515" cy="217982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8100" tIns="38100" rIns="38100" bIns="38100" numCol="1" spcCol="1270" anchor="t" anchorCtr="0">
              <a:noAutofit/>
            </a:bodyPr>
            <a:lstStyle/>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Ventas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Compras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Diario</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Mayor</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Activo Fijo</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de Retenciones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Inv. y balances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err="1" smtClean="0">
                  <a:solidFill>
                    <a:schemeClr val="accent3"/>
                  </a:solidFill>
                  <a:latin typeface="+mj-lt"/>
                </a:rPr>
                <a:t>Kárdex</a:t>
              </a:r>
              <a:r>
                <a:rPr lang="es-PE" sz="1200" kern="1200" dirty="0" smtClean="0">
                  <a:solidFill>
                    <a:schemeClr val="accent3"/>
                  </a:solidFill>
                  <a:latin typeface="+mj-lt"/>
                </a:rPr>
                <a:t> en unidades</a:t>
              </a:r>
              <a:endParaRPr lang="es-PE" sz="1200" kern="1200" dirty="0">
                <a:solidFill>
                  <a:schemeClr val="accent3"/>
                </a:solidFill>
                <a:latin typeface="+mj-lt"/>
              </a:endParaRPr>
            </a:p>
          </p:txBody>
        </p:sp>
      </p:grpSp>
      <p:grpSp>
        <p:nvGrpSpPr>
          <p:cNvPr id="14" name="Group 13"/>
          <p:cNvGrpSpPr/>
          <p:nvPr/>
        </p:nvGrpSpPr>
        <p:grpSpPr>
          <a:xfrm>
            <a:off x="2217508" y="2533796"/>
            <a:ext cx="2475492" cy="2835298"/>
            <a:chOff x="2990568" y="544956"/>
            <a:chExt cx="980892" cy="2024000"/>
          </a:xfrm>
        </p:grpSpPr>
        <p:sp>
          <p:nvSpPr>
            <p:cNvPr id="24" name="Rectangular Callout 23"/>
            <p:cNvSpPr/>
            <p:nvPr/>
          </p:nvSpPr>
          <p:spPr>
            <a:xfrm>
              <a:off x="2990568" y="544956"/>
              <a:ext cx="980892" cy="2024000"/>
            </a:xfrm>
            <a:prstGeom prst="wedgeRectCallout">
              <a:avLst>
                <a:gd name="adj1" fmla="val 62500"/>
                <a:gd name="adj2" fmla="val 2083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Rectangular Callout 12"/>
            <p:cNvSpPr/>
            <p:nvPr/>
          </p:nvSpPr>
          <p:spPr>
            <a:xfrm>
              <a:off x="3114945" y="544956"/>
              <a:ext cx="856515" cy="202400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8100" tIns="38100" rIns="38100" bIns="38100" numCol="1" spcCol="1270" anchor="t" anchorCtr="0">
              <a:noAutofit/>
            </a:bodyPr>
            <a:lstStyle/>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Ventas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Compras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Diario</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Mayor</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Activo Fijo</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de Retenciones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a:solidFill>
                  <a:schemeClr val="accent3"/>
                </a:solidFill>
                <a:latin typeface="+mj-lt"/>
              </a:endParaRPr>
            </a:p>
          </p:txBody>
        </p:sp>
      </p:grpSp>
      <p:grpSp>
        <p:nvGrpSpPr>
          <p:cNvPr id="16" name="Group 15"/>
          <p:cNvGrpSpPr/>
          <p:nvPr/>
        </p:nvGrpSpPr>
        <p:grpSpPr>
          <a:xfrm>
            <a:off x="633332" y="2533796"/>
            <a:ext cx="2115452" cy="2617013"/>
            <a:chOff x="2009675" y="544956"/>
            <a:chExt cx="980892" cy="1868175"/>
          </a:xfrm>
        </p:grpSpPr>
        <p:sp>
          <p:nvSpPr>
            <p:cNvPr id="20" name="Rectangular Callout 19"/>
            <p:cNvSpPr/>
            <p:nvPr/>
          </p:nvSpPr>
          <p:spPr>
            <a:xfrm>
              <a:off x="2009675" y="544956"/>
              <a:ext cx="980892" cy="1868175"/>
            </a:xfrm>
            <a:prstGeom prst="wedgeRectCallout">
              <a:avLst>
                <a:gd name="adj1" fmla="val 62500"/>
                <a:gd name="adj2" fmla="val 2083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Rectangular Callout 16"/>
            <p:cNvSpPr/>
            <p:nvPr/>
          </p:nvSpPr>
          <p:spPr>
            <a:xfrm>
              <a:off x="2134052" y="544956"/>
              <a:ext cx="856515" cy="1868175"/>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8100" tIns="38100" rIns="38100" bIns="38100" numCol="1" spcCol="1270" anchor="t" anchorCtr="0">
              <a:noAutofit/>
            </a:bodyPr>
            <a:lstStyle/>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Ventas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Compras</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kern="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Diario </a:t>
              </a:r>
            </a:p>
            <a:p>
              <a:pPr lvl="0" algn="r" defTabSz="533400">
                <a:lnSpc>
                  <a:spcPct val="90000"/>
                </a:lnSpc>
                <a:spcBef>
                  <a:spcPct val="0"/>
                </a:spcBef>
                <a:spcAft>
                  <a:spcPct val="35000"/>
                </a:spcAft>
              </a:pPr>
              <a:r>
                <a:rPr lang="es-PE" sz="1200" kern="1200" dirty="0" smtClean="0">
                  <a:solidFill>
                    <a:schemeClr val="accent3"/>
                  </a:solidFill>
                  <a:latin typeface="+mj-lt"/>
                </a:rPr>
                <a:t>S</a:t>
              </a:r>
              <a:r>
                <a:rPr lang="es-PE" sz="1200" kern="1200" baseline="0" dirty="0" smtClean="0">
                  <a:solidFill>
                    <a:schemeClr val="accent3"/>
                  </a:solidFill>
                  <a:latin typeface="+mj-lt"/>
                </a:rPr>
                <a:t>implificado</a:t>
              </a:r>
              <a:endParaRPr lang="es-PE" sz="1200" kern="1200" baseline="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endParaRPr lang="es-PE" sz="1200" dirty="0" smtClean="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Registro de Activo Fijo</a:t>
              </a:r>
              <a:endParaRPr lang="es-PE" sz="1200" kern="1200" dirty="0">
                <a:solidFill>
                  <a:schemeClr val="accent3"/>
                </a:solidFill>
                <a:latin typeface="+mj-lt"/>
              </a:endParaRPr>
            </a:p>
            <a:p>
              <a:pPr marL="171450" lvl="0" indent="-171450" algn="r" defTabSz="533400">
                <a:lnSpc>
                  <a:spcPct val="90000"/>
                </a:lnSpc>
                <a:spcBef>
                  <a:spcPct val="0"/>
                </a:spcBef>
                <a:spcAft>
                  <a:spcPct val="35000"/>
                </a:spcAft>
                <a:buFont typeface="Wingdings" panose="05000000000000000000" pitchFamily="2" charset="2"/>
                <a:buChar char="Ø"/>
              </a:pPr>
              <a:r>
                <a:rPr lang="es-PE" sz="1200" kern="1200" dirty="0" smtClean="0">
                  <a:solidFill>
                    <a:schemeClr val="accent3"/>
                  </a:solidFill>
                  <a:latin typeface="+mj-lt"/>
                </a:rPr>
                <a:t>Libro de Retenciones</a:t>
              </a:r>
              <a:endParaRPr lang="es-PE" sz="1200" kern="1200" dirty="0">
                <a:solidFill>
                  <a:schemeClr val="accent3"/>
                </a:solidFill>
                <a:latin typeface="+mj-lt"/>
              </a:endParaRPr>
            </a:p>
          </p:txBody>
        </p:sp>
      </p:grpSp>
      <p:grpSp>
        <p:nvGrpSpPr>
          <p:cNvPr id="36" name="Group 35"/>
          <p:cNvGrpSpPr/>
          <p:nvPr/>
        </p:nvGrpSpPr>
        <p:grpSpPr>
          <a:xfrm>
            <a:off x="633332" y="1700808"/>
            <a:ext cx="7948100" cy="834427"/>
            <a:chOff x="633332" y="1700808"/>
            <a:chExt cx="7948100" cy="834427"/>
          </a:xfrm>
        </p:grpSpPr>
        <p:grpSp>
          <p:nvGrpSpPr>
            <p:cNvPr id="10" name="Group 9"/>
            <p:cNvGrpSpPr/>
            <p:nvPr/>
          </p:nvGrpSpPr>
          <p:grpSpPr>
            <a:xfrm>
              <a:off x="6105940" y="1700808"/>
              <a:ext cx="2475492" cy="832988"/>
              <a:chOff x="4952353" y="0"/>
              <a:chExt cx="980892" cy="544956"/>
            </a:xfrm>
          </p:grpSpPr>
          <p:sp>
            <p:nvSpPr>
              <p:cNvPr id="30" name="Rectangle 29"/>
              <p:cNvSpPr/>
              <p:nvPr/>
            </p:nvSpPr>
            <p:spPr>
              <a:xfrm>
                <a:off x="4952353" y="0"/>
                <a:ext cx="980892" cy="54495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ctangle 30"/>
              <p:cNvSpPr/>
              <p:nvPr/>
            </p:nvSpPr>
            <p:spPr>
              <a:xfrm>
                <a:off x="4952353" y="0"/>
                <a:ext cx="980892" cy="544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0" tIns="44450" rIns="44450" bIns="44450" numCol="1" spcCol="1270" anchor="ctr" anchorCtr="0">
                <a:noAutofit/>
              </a:bodyPr>
              <a:lstStyle/>
              <a:p>
                <a:pPr lvl="0" algn="r" defTabSz="622300">
                  <a:lnSpc>
                    <a:spcPct val="90000"/>
                  </a:lnSpc>
                  <a:spcBef>
                    <a:spcPct val="0"/>
                  </a:spcBef>
                  <a:spcAft>
                    <a:spcPct val="35000"/>
                  </a:spcAft>
                </a:pPr>
                <a:r>
                  <a:rPr lang="es-PE" sz="1400" b="1" kern="1200" dirty="0" smtClean="0">
                    <a:latin typeface="+mj-lt"/>
                  </a:rPr>
                  <a:t>Gran empresa</a:t>
                </a:r>
              </a:p>
              <a:p>
                <a:pPr lvl="0" algn="r" defTabSz="622300">
                  <a:lnSpc>
                    <a:spcPct val="90000"/>
                  </a:lnSpc>
                  <a:spcBef>
                    <a:spcPct val="0"/>
                  </a:spcBef>
                  <a:spcAft>
                    <a:spcPct val="35000"/>
                  </a:spcAft>
                </a:pPr>
                <a:r>
                  <a:rPr lang="es-PE" sz="1400" kern="1200" dirty="0" smtClean="0">
                    <a:latin typeface="+mj-lt"/>
                  </a:rPr>
                  <a:t>Mayor a 1,700 UIT</a:t>
                </a:r>
                <a:endParaRPr lang="es-PE" sz="1400" kern="1200" dirty="0">
                  <a:latin typeface="+mj-lt"/>
                </a:endParaRPr>
              </a:p>
            </p:txBody>
          </p:sp>
        </p:grpSp>
        <p:grpSp>
          <p:nvGrpSpPr>
            <p:cNvPr id="13" name="Group 12"/>
            <p:cNvGrpSpPr/>
            <p:nvPr/>
          </p:nvGrpSpPr>
          <p:grpSpPr>
            <a:xfrm>
              <a:off x="4206512" y="1821120"/>
              <a:ext cx="2475492" cy="714115"/>
              <a:chOff x="3971461" y="79208"/>
              <a:chExt cx="980892" cy="467187"/>
            </a:xfrm>
          </p:grpSpPr>
          <p:sp>
            <p:nvSpPr>
              <p:cNvPr id="26" name="Rectangle 25"/>
              <p:cNvSpPr/>
              <p:nvPr/>
            </p:nvSpPr>
            <p:spPr>
              <a:xfrm>
                <a:off x="3971461" y="79208"/>
                <a:ext cx="980892" cy="4671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26"/>
              <p:cNvSpPr/>
              <p:nvPr/>
            </p:nvSpPr>
            <p:spPr>
              <a:xfrm>
                <a:off x="3971461" y="79208"/>
                <a:ext cx="980892" cy="4671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0" tIns="44450" rIns="44450" bIns="44450" numCol="1" spcCol="1270" anchor="ctr" anchorCtr="0">
                <a:noAutofit/>
              </a:bodyPr>
              <a:lstStyle/>
              <a:p>
                <a:pPr lvl="0" algn="r" defTabSz="622300">
                  <a:lnSpc>
                    <a:spcPct val="90000"/>
                  </a:lnSpc>
                  <a:spcBef>
                    <a:spcPct val="0"/>
                  </a:spcBef>
                  <a:spcAft>
                    <a:spcPct val="35000"/>
                  </a:spcAft>
                </a:pPr>
                <a:r>
                  <a:rPr lang="es-PE" sz="1400" b="1" kern="1200" dirty="0" smtClean="0">
                    <a:latin typeface="+mj-lt"/>
                  </a:rPr>
                  <a:t>Mediana empresa</a:t>
                </a:r>
              </a:p>
              <a:p>
                <a:pPr lvl="0" algn="r" defTabSz="622300">
                  <a:lnSpc>
                    <a:spcPct val="90000"/>
                  </a:lnSpc>
                  <a:spcBef>
                    <a:spcPct val="0"/>
                  </a:spcBef>
                  <a:spcAft>
                    <a:spcPct val="35000"/>
                  </a:spcAft>
                </a:pPr>
                <a:r>
                  <a:rPr lang="es-PE" sz="1400" kern="1200" dirty="0" smtClean="0">
                    <a:latin typeface="+mj-lt"/>
                  </a:rPr>
                  <a:t>500 – 1,700 UIT</a:t>
                </a:r>
                <a:endParaRPr lang="es-PE" sz="1400" kern="1200" dirty="0">
                  <a:latin typeface="+mj-lt"/>
                </a:endParaRPr>
              </a:p>
            </p:txBody>
          </p:sp>
        </p:grpSp>
        <p:grpSp>
          <p:nvGrpSpPr>
            <p:cNvPr id="15" name="Group 14"/>
            <p:cNvGrpSpPr/>
            <p:nvPr/>
          </p:nvGrpSpPr>
          <p:grpSpPr>
            <a:xfrm>
              <a:off x="2217508" y="1938993"/>
              <a:ext cx="2475492" cy="594803"/>
              <a:chOff x="2990568" y="155825"/>
              <a:chExt cx="980892" cy="389131"/>
            </a:xfrm>
          </p:grpSpPr>
          <p:sp>
            <p:nvSpPr>
              <p:cNvPr id="22" name="Rectangle 21"/>
              <p:cNvSpPr/>
              <p:nvPr/>
            </p:nvSpPr>
            <p:spPr>
              <a:xfrm>
                <a:off x="2990568" y="155825"/>
                <a:ext cx="980892" cy="38913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22"/>
              <p:cNvSpPr/>
              <p:nvPr/>
            </p:nvSpPr>
            <p:spPr>
              <a:xfrm>
                <a:off x="2990568" y="155825"/>
                <a:ext cx="980892" cy="3891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0" tIns="44450" rIns="44450" bIns="44450" numCol="1" spcCol="1270" anchor="ctr" anchorCtr="0">
                <a:noAutofit/>
              </a:bodyPr>
              <a:lstStyle/>
              <a:p>
                <a:pPr lvl="0" algn="r" defTabSz="622300">
                  <a:lnSpc>
                    <a:spcPct val="90000"/>
                  </a:lnSpc>
                  <a:spcBef>
                    <a:spcPct val="0"/>
                  </a:spcBef>
                  <a:spcAft>
                    <a:spcPct val="35000"/>
                  </a:spcAft>
                </a:pPr>
                <a:r>
                  <a:rPr lang="es-PE" sz="1400" b="1" kern="1200" dirty="0" smtClean="0">
                    <a:latin typeface="+mj-lt"/>
                  </a:rPr>
                  <a:t>Pequeña empresa</a:t>
                </a:r>
              </a:p>
              <a:p>
                <a:pPr lvl="0" algn="r" defTabSz="622300">
                  <a:lnSpc>
                    <a:spcPct val="90000"/>
                  </a:lnSpc>
                  <a:spcBef>
                    <a:spcPct val="0"/>
                  </a:spcBef>
                  <a:spcAft>
                    <a:spcPct val="35000"/>
                  </a:spcAft>
                </a:pPr>
                <a:r>
                  <a:rPr lang="es-PE" sz="1400" kern="1200" dirty="0" smtClean="0">
                    <a:latin typeface="+mj-lt"/>
                  </a:rPr>
                  <a:t>150 - 500 UIT</a:t>
                </a:r>
                <a:endParaRPr lang="es-PE" sz="1400" kern="1200" dirty="0">
                  <a:latin typeface="+mj-lt"/>
                </a:endParaRPr>
              </a:p>
            </p:txBody>
          </p:sp>
        </p:grpSp>
        <p:grpSp>
          <p:nvGrpSpPr>
            <p:cNvPr id="17" name="Group 16"/>
            <p:cNvGrpSpPr/>
            <p:nvPr/>
          </p:nvGrpSpPr>
          <p:grpSpPr>
            <a:xfrm>
              <a:off x="633332" y="2057865"/>
              <a:ext cx="2115452" cy="475930"/>
              <a:chOff x="2009675" y="233593"/>
              <a:chExt cx="980892" cy="311362"/>
            </a:xfrm>
          </p:grpSpPr>
          <p:sp>
            <p:nvSpPr>
              <p:cNvPr id="18" name="Rectangle 17"/>
              <p:cNvSpPr/>
              <p:nvPr/>
            </p:nvSpPr>
            <p:spPr>
              <a:xfrm>
                <a:off x="2009675" y="233593"/>
                <a:ext cx="980892" cy="31136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2009675" y="233593"/>
                <a:ext cx="980892" cy="311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0" tIns="44450" rIns="44450" bIns="44450" numCol="1" spcCol="1270" anchor="ctr" anchorCtr="0">
                <a:noAutofit/>
              </a:bodyPr>
              <a:lstStyle/>
              <a:p>
                <a:pPr lvl="0" algn="r" defTabSz="622300">
                  <a:lnSpc>
                    <a:spcPct val="90000"/>
                  </a:lnSpc>
                  <a:spcBef>
                    <a:spcPct val="0"/>
                  </a:spcBef>
                  <a:spcAft>
                    <a:spcPct val="35000"/>
                  </a:spcAft>
                </a:pPr>
                <a:r>
                  <a:rPr lang="es-PE" sz="1400" b="1" kern="1200" dirty="0" smtClean="0">
                    <a:latin typeface="+mj-lt"/>
                  </a:rPr>
                  <a:t>Micro empresa</a:t>
                </a:r>
              </a:p>
              <a:p>
                <a:pPr lvl="0" algn="r" defTabSz="622300">
                  <a:lnSpc>
                    <a:spcPct val="90000"/>
                  </a:lnSpc>
                  <a:spcBef>
                    <a:spcPct val="0"/>
                  </a:spcBef>
                  <a:spcAft>
                    <a:spcPct val="35000"/>
                  </a:spcAft>
                </a:pPr>
                <a:r>
                  <a:rPr lang="es-PE" sz="1400" kern="1200" dirty="0" smtClean="0">
                    <a:latin typeface="+mj-lt"/>
                  </a:rPr>
                  <a:t>Hasta 150 UIT</a:t>
                </a:r>
                <a:endParaRPr lang="es-PE" sz="1400" kern="1200" dirty="0">
                  <a:latin typeface="+mj-lt"/>
                </a:endParaRPr>
              </a:p>
            </p:txBody>
          </p:sp>
        </p:grpSp>
      </p:grpSp>
      <p:sp>
        <p:nvSpPr>
          <p:cNvPr id="2" name="Rectangle 1"/>
          <p:cNvSpPr/>
          <p:nvPr/>
        </p:nvSpPr>
        <p:spPr bwMode="ltGray">
          <a:xfrm>
            <a:off x="633332" y="2651669"/>
            <a:ext cx="7971116" cy="619345"/>
          </a:xfrm>
          <a:prstGeom prst="rect">
            <a:avLst/>
          </a:prstGeom>
          <a:solidFill>
            <a:schemeClr val="tx2">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err="1" smtClean="0">
              <a:solidFill>
                <a:schemeClr val="bg1"/>
              </a:solidFill>
              <a:latin typeface="Georgia" pitchFamily="18" charset="0"/>
            </a:endParaRPr>
          </a:p>
        </p:txBody>
      </p:sp>
      <p:sp>
        <p:nvSpPr>
          <p:cNvPr id="34" name="Rectangle 33"/>
          <p:cNvSpPr/>
          <p:nvPr/>
        </p:nvSpPr>
        <p:spPr bwMode="ltGray">
          <a:xfrm>
            <a:off x="633332" y="3363947"/>
            <a:ext cx="7971116" cy="619345"/>
          </a:xfrm>
          <a:prstGeom prst="rect">
            <a:avLst/>
          </a:prstGeom>
          <a:solidFill>
            <a:schemeClr val="tx2">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err="1" smtClean="0">
              <a:solidFill>
                <a:schemeClr val="bg1"/>
              </a:solidFill>
              <a:latin typeface="Georgia" pitchFamily="18" charset="0"/>
            </a:endParaRPr>
          </a:p>
        </p:txBody>
      </p:sp>
      <p:sp>
        <p:nvSpPr>
          <p:cNvPr id="38" name="Rectangle 37"/>
          <p:cNvSpPr/>
          <p:nvPr/>
        </p:nvSpPr>
        <p:spPr bwMode="ltGray">
          <a:xfrm>
            <a:off x="633332" y="4077072"/>
            <a:ext cx="7971116" cy="619345"/>
          </a:xfrm>
          <a:prstGeom prst="rect">
            <a:avLst/>
          </a:prstGeom>
          <a:solidFill>
            <a:schemeClr val="tx2">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err="1" smtClean="0">
              <a:solidFill>
                <a:schemeClr val="bg1"/>
              </a:solidFill>
              <a:latin typeface="Georgia" pitchFamily="18" charset="0"/>
            </a:endParaRPr>
          </a:p>
        </p:txBody>
      </p:sp>
      <p:sp>
        <p:nvSpPr>
          <p:cNvPr id="39" name="Rectangle 38"/>
          <p:cNvSpPr/>
          <p:nvPr/>
        </p:nvSpPr>
        <p:spPr bwMode="ltGray">
          <a:xfrm>
            <a:off x="633332" y="4804107"/>
            <a:ext cx="7971116" cy="897979"/>
          </a:xfrm>
          <a:prstGeom prst="rect">
            <a:avLst/>
          </a:prstGeom>
          <a:solidFill>
            <a:schemeClr val="tx2">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err="1" smtClean="0">
              <a:solidFill>
                <a:schemeClr val="bg1"/>
              </a:solidFill>
              <a:latin typeface="Georgia" pitchFamily="18" charset="0"/>
            </a:endParaRPr>
          </a:p>
        </p:txBody>
      </p:sp>
      <p:grpSp>
        <p:nvGrpSpPr>
          <p:cNvPr id="35" name="Group 34"/>
          <p:cNvGrpSpPr/>
          <p:nvPr/>
        </p:nvGrpSpPr>
        <p:grpSpPr>
          <a:xfrm>
            <a:off x="6682004" y="5865112"/>
            <a:ext cx="1862740" cy="418095"/>
            <a:chOff x="6669700" y="5828621"/>
            <a:chExt cx="1862740" cy="418095"/>
          </a:xfrm>
        </p:grpSpPr>
        <p:sp>
          <p:nvSpPr>
            <p:cNvPr id="3" name="TextBox 2"/>
            <p:cNvSpPr txBox="1"/>
            <p:nvPr/>
          </p:nvSpPr>
          <p:spPr>
            <a:xfrm>
              <a:off x="6669700" y="5877272"/>
              <a:ext cx="1862740" cy="369444"/>
            </a:xfrm>
            <a:prstGeom prst="rect">
              <a:avLst/>
            </a:prstGeom>
            <a:noFill/>
          </p:spPr>
          <p:txBody>
            <a:bodyPr wrap="none" lIns="0" tIns="0" rIns="0" bIns="0" rtlCol="0" anchor="b">
              <a:noAutofit/>
            </a:bodyPr>
            <a:lstStyle/>
            <a:p>
              <a:pPr indent="-274320">
                <a:spcAft>
                  <a:spcPts val="900"/>
                </a:spcAft>
              </a:pPr>
              <a:r>
                <a:rPr lang="es-PE" sz="1400" dirty="0" smtClean="0">
                  <a:latin typeface="Georgia" pitchFamily="18" charset="0"/>
                </a:rPr>
                <a:t>Contabilidad Completa</a:t>
              </a:r>
            </a:p>
          </p:txBody>
        </p:sp>
        <p:sp>
          <p:nvSpPr>
            <p:cNvPr id="12" name="Down Arrow 11"/>
            <p:cNvSpPr/>
            <p:nvPr/>
          </p:nvSpPr>
          <p:spPr bwMode="ltGray">
            <a:xfrm>
              <a:off x="7343686" y="5828621"/>
              <a:ext cx="504914" cy="184722"/>
            </a:xfrm>
            <a:prstGeom prst="down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err="1" smtClean="0">
                <a:solidFill>
                  <a:schemeClr val="bg1"/>
                </a:solidFill>
                <a:latin typeface="Georgia" pitchFamily="18" charset="0"/>
              </a:endParaRPr>
            </a:p>
          </p:txBody>
        </p:sp>
      </p:grpSp>
    </p:spTree>
    <p:extLst>
      <p:ext uri="{BB962C8B-B14F-4D97-AF65-F5344CB8AC3E}">
        <p14:creationId xmlns:p14="http://schemas.microsoft.com/office/powerpoint/2010/main" val="386588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077200" cy="532810"/>
          </a:xfrm>
          <a:solidFill>
            <a:schemeClr val="bg1"/>
          </a:solidFill>
          <a:ln>
            <a:noFill/>
          </a:ln>
        </p:spPr>
        <p:txBody>
          <a:bodyPr>
            <a:normAutofit fontScale="90000"/>
          </a:bodyPr>
          <a:lstStyle/>
          <a:p>
            <a:r>
              <a:rPr lang="es-PE" dirty="0" smtClean="0">
                <a:solidFill>
                  <a:srgbClr val="E56700"/>
                </a:solidFill>
              </a:rPr>
              <a:t>Antecedentes</a:t>
            </a:r>
            <a:r>
              <a:rPr lang="es-PE" sz="2000" b="0" i="0" dirty="0" smtClean="0">
                <a:solidFill>
                  <a:srgbClr val="E56700"/>
                </a:solidFill>
              </a:rPr>
              <a:t/>
            </a:r>
            <a:br>
              <a:rPr lang="es-PE" sz="2000" b="0" i="0" dirty="0" smtClean="0">
                <a:solidFill>
                  <a:srgbClr val="E56700"/>
                </a:solidFill>
              </a:rPr>
            </a:br>
            <a:r>
              <a:rPr lang="es-PE" dirty="0" smtClean="0">
                <a:solidFill>
                  <a:srgbClr val="882020"/>
                </a:solidFill>
              </a:rPr>
              <a:t/>
            </a:r>
            <a:br>
              <a:rPr lang="es-PE" dirty="0" smtClean="0">
                <a:solidFill>
                  <a:srgbClr val="882020"/>
                </a:solidFill>
              </a:rPr>
            </a:br>
            <a:endParaRPr lang="es-PE" dirty="0">
              <a:solidFill>
                <a:srgbClr val="882020"/>
              </a:solidFill>
            </a:endParaRPr>
          </a:p>
        </p:txBody>
      </p:sp>
      <p:sp>
        <p:nvSpPr>
          <p:cNvPr id="7" name="Slide Number Placeholder 6"/>
          <p:cNvSpPr>
            <a:spLocks noGrp="1"/>
          </p:cNvSpPr>
          <p:nvPr>
            <p:ph type="sldNum" sz="quarter" idx="4"/>
          </p:nvPr>
        </p:nvSpPr>
        <p:spPr/>
        <p:txBody>
          <a:bodyPr/>
          <a:lstStyle/>
          <a:p>
            <a:r>
              <a:rPr lang="es-PE" smtClean="0"/>
              <a:t>Slide </a:t>
            </a:r>
            <a:fld id="{E0B119FE-5F23-4289-973C-A849B3FE8C59}" type="slidenum">
              <a:rPr lang="es-PE" smtClean="0"/>
              <a:pPr/>
              <a:t>5</a:t>
            </a:fld>
            <a:endParaRPr lang="es-PE" dirty="0"/>
          </a:p>
        </p:txBody>
      </p:sp>
      <p:sp>
        <p:nvSpPr>
          <p:cNvPr id="5" name="Date Placeholder 4"/>
          <p:cNvSpPr>
            <a:spLocks noGrp="1"/>
          </p:cNvSpPr>
          <p:nvPr>
            <p:ph type="dt" sz="half" idx="2"/>
          </p:nvPr>
        </p:nvSpPr>
        <p:spPr/>
        <p:txBody>
          <a:bodyPr/>
          <a:lstStyle/>
          <a:p>
            <a:r>
              <a:rPr lang="es-PE" dirty="0" smtClean="0"/>
              <a:t>Junio 2016</a:t>
            </a:r>
            <a:endParaRPr lang="es-PE" dirty="0"/>
          </a:p>
        </p:txBody>
      </p:sp>
      <p:sp>
        <p:nvSpPr>
          <p:cNvPr id="8" name="Right Arrow 7"/>
          <p:cNvSpPr/>
          <p:nvPr/>
        </p:nvSpPr>
        <p:spPr>
          <a:xfrm>
            <a:off x="601412" y="3841825"/>
            <a:ext cx="7938000" cy="840441"/>
          </a:xfrm>
          <a:prstGeom prst="rightArrow">
            <a:avLst/>
          </a:prstGeom>
          <a:solidFill>
            <a:schemeClr val="accent1"/>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9221" rIns="0" bIns="39221" rtlCol="0" anchor="ctr">
            <a:noAutofit/>
          </a:bodyPr>
          <a:lstStyle/>
          <a:p>
            <a:pPr algn="ctr"/>
            <a:endParaRPr lang="en-GB" sz="1412" b="1" dirty="0">
              <a:latin typeface="Arial"/>
            </a:endParaRPr>
          </a:p>
        </p:txBody>
      </p:sp>
      <p:grpSp>
        <p:nvGrpSpPr>
          <p:cNvPr id="9" name="Group 8"/>
          <p:cNvGrpSpPr/>
          <p:nvPr/>
        </p:nvGrpSpPr>
        <p:grpSpPr>
          <a:xfrm>
            <a:off x="797420" y="3629870"/>
            <a:ext cx="750244" cy="1250225"/>
            <a:chOff x="370323" y="3719945"/>
            <a:chExt cx="850276" cy="1416922"/>
          </a:xfrm>
        </p:grpSpPr>
        <p:cxnSp>
          <p:nvCxnSpPr>
            <p:cNvPr id="10" name="Straight Connector 9"/>
            <p:cNvCxnSpPr/>
            <p:nvPr/>
          </p:nvCxnSpPr>
          <p:spPr>
            <a:xfrm rot="5400000">
              <a:off x="331913" y="4451353"/>
              <a:ext cx="927097" cy="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528" y="3719945"/>
              <a:ext cx="675870" cy="327836"/>
            </a:xfrm>
            <a:prstGeom prst="rect">
              <a:avLst/>
            </a:prstGeom>
            <a:noFill/>
            <a:ln>
              <a:noFill/>
            </a:ln>
          </p:spPr>
          <p:txBody>
            <a:bodyPr wrap="none" lIns="41294" tIns="22235" rIns="41294" bIns="22235" rtlCol="0">
              <a:spAutoFit/>
            </a:bodyPr>
            <a:lstStyle/>
            <a:p>
              <a:pPr algn="ctr"/>
              <a:r>
                <a:rPr lang="en-GB" sz="1588" b="1" dirty="0" smtClean="0">
                  <a:latin typeface="+mj-lt"/>
                  <a:cs typeface="Arial" pitchFamily="34" charset="0"/>
                </a:rPr>
                <a:t>2010</a:t>
              </a:r>
              <a:endParaRPr lang="en-GB" sz="1588" b="1" dirty="0">
                <a:latin typeface="+mj-lt"/>
                <a:cs typeface="Arial" pitchFamily="34" charset="0"/>
              </a:endParaRPr>
            </a:p>
          </p:txBody>
        </p:sp>
        <p:sp>
          <p:nvSpPr>
            <p:cNvPr id="12" name="TextBox 11"/>
            <p:cNvSpPr txBox="1"/>
            <p:nvPr/>
          </p:nvSpPr>
          <p:spPr>
            <a:xfrm>
              <a:off x="370323" y="4809031"/>
              <a:ext cx="850276" cy="327836"/>
            </a:xfrm>
            <a:prstGeom prst="rect">
              <a:avLst/>
            </a:prstGeom>
            <a:noFill/>
            <a:ln>
              <a:noFill/>
            </a:ln>
          </p:spPr>
          <p:txBody>
            <a:bodyPr wrap="none" lIns="41294" tIns="22235" rIns="41294" bIns="22235" rtlCol="0">
              <a:spAutoFit/>
            </a:bodyPr>
            <a:lstStyle/>
            <a:p>
              <a:pPr algn="ctr"/>
              <a:r>
                <a:rPr lang="en-GB" sz="1588" b="1" dirty="0">
                  <a:latin typeface="+mj-lt"/>
                  <a:cs typeface="Arial" pitchFamily="34" charset="0"/>
                </a:rPr>
                <a:t>             </a:t>
              </a:r>
            </a:p>
          </p:txBody>
        </p:sp>
      </p:grpSp>
      <p:grpSp>
        <p:nvGrpSpPr>
          <p:cNvPr id="17" name="Group 16"/>
          <p:cNvGrpSpPr/>
          <p:nvPr/>
        </p:nvGrpSpPr>
        <p:grpSpPr>
          <a:xfrm>
            <a:off x="1907704" y="3629870"/>
            <a:ext cx="750244" cy="1250225"/>
            <a:chOff x="2633178" y="3719945"/>
            <a:chExt cx="850276" cy="1416922"/>
          </a:xfrm>
        </p:grpSpPr>
        <p:cxnSp>
          <p:nvCxnSpPr>
            <p:cNvPr id="18" name="Straight Connector 17"/>
            <p:cNvCxnSpPr/>
            <p:nvPr/>
          </p:nvCxnSpPr>
          <p:spPr>
            <a:xfrm rot="5400000">
              <a:off x="2594768" y="4451353"/>
              <a:ext cx="927097" cy="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4906" y="3719945"/>
              <a:ext cx="626818" cy="327836"/>
            </a:xfrm>
            <a:prstGeom prst="rect">
              <a:avLst/>
            </a:prstGeom>
            <a:noFill/>
            <a:ln>
              <a:noFill/>
            </a:ln>
          </p:spPr>
          <p:txBody>
            <a:bodyPr wrap="none" lIns="41294" tIns="22235" rIns="41294" bIns="22235" rtlCol="0">
              <a:spAutoFit/>
            </a:bodyPr>
            <a:lstStyle/>
            <a:p>
              <a:pPr algn="ctr"/>
              <a:r>
                <a:rPr lang="en-GB" sz="1588" b="1" dirty="0" smtClean="0">
                  <a:latin typeface="+mj-lt"/>
                  <a:cs typeface="Arial" pitchFamily="34" charset="0"/>
                </a:rPr>
                <a:t>2011</a:t>
              </a:r>
              <a:endParaRPr lang="en-GB" sz="1588" b="1" dirty="0">
                <a:latin typeface="+mj-lt"/>
                <a:cs typeface="Arial" pitchFamily="34" charset="0"/>
              </a:endParaRPr>
            </a:p>
          </p:txBody>
        </p:sp>
        <p:sp>
          <p:nvSpPr>
            <p:cNvPr id="20" name="TextBox 19"/>
            <p:cNvSpPr txBox="1"/>
            <p:nvPr/>
          </p:nvSpPr>
          <p:spPr>
            <a:xfrm>
              <a:off x="2633178" y="4809031"/>
              <a:ext cx="850276" cy="327836"/>
            </a:xfrm>
            <a:prstGeom prst="rect">
              <a:avLst/>
            </a:prstGeom>
            <a:noFill/>
            <a:ln>
              <a:noFill/>
            </a:ln>
          </p:spPr>
          <p:txBody>
            <a:bodyPr wrap="none" lIns="41294" tIns="22235" rIns="41294" bIns="22235" rtlCol="0">
              <a:spAutoFit/>
            </a:bodyPr>
            <a:lstStyle/>
            <a:p>
              <a:pPr algn="ctr"/>
              <a:r>
                <a:rPr lang="en-GB" sz="1588" b="1" dirty="0">
                  <a:latin typeface="+mj-lt"/>
                  <a:cs typeface="Arial" pitchFamily="34" charset="0"/>
                </a:rPr>
                <a:t>             </a:t>
              </a:r>
            </a:p>
          </p:txBody>
        </p:sp>
      </p:grpSp>
      <p:grpSp>
        <p:nvGrpSpPr>
          <p:cNvPr id="21" name="Group 20"/>
          <p:cNvGrpSpPr/>
          <p:nvPr/>
        </p:nvGrpSpPr>
        <p:grpSpPr>
          <a:xfrm>
            <a:off x="2987824" y="3629870"/>
            <a:ext cx="750244" cy="1250225"/>
            <a:chOff x="3772619" y="3719945"/>
            <a:chExt cx="850276" cy="1416922"/>
          </a:xfrm>
        </p:grpSpPr>
        <p:cxnSp>
          <p:nvCxnSpPr>
            <p:cNvPr id="22" name="Straight Connector 21"/>
            <p:cNvCxnSpPr/>
            <p:nvPr/>
          </p:nvCxnSpPr>
          <p:spPr>
            <a:xfrm rot="5400000">
              <a:off x="3734210" y="4451353"/>
              <a:ext cx="927097" cy="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67999" y="3719945"/>
              <a:ext cx="659519" cy="327836"/>
            </a:xfrm>
            <a:prstGeom prst="rect">
              <a:avLst/>
            </a:prstGeom>
            <a:noFill/>
            <a:ln>
              <a:noFill/>
            </a:ln>
          </p:spPr>
          <p:txBody>
            <a:bodyPr wrap="none" lIns="41294" tIns="22235" rIns="41294" bIns="22235" rtlCol="0">
              <a:spAutoFit/>
            </a:bodyPr>
            <a:lstStyle/>
            <a:p>
              <a:pPr algn="ctr"/>
              <a:r>
                <a:rPr lang="en-GB" sz="1588" b="1" dirty="0" smtClean="0">
                  <a:latin typeface="+mj-lt"/>
                  <a:cs typeface="Arial" pitchFamily="34" charset="0"/>
                </a:rPr>
                <a:t>2012</a:t>
              </a:r>
              <a:endParaRPr lang="en-GB" sz="1588" b="1" dirty="0">
                <a:latin typeface="+mj-lt"/>
                <a:cs typeface="Arial" pitchFamily="34" charset="0"/>
              </a:endParaRPr>
            </a:p>
          </p:txBody>
        </p:sp>
        <p:sp>
          <p:nvSpPr>
            <p:cNvPr id="24" name="TextBox 23"/>
            <p:cNvSpPr txBox="1"/>
            <p:nvPr/>
          </p:nvSpPr>
          <p:spPr>
            <a:xfrm>
              <a:off x="3772619" y="4809031"/>
              <a:ext cx="850276" cy="327836"/>
            </a:xfrm>
            <a:prstGeom prst="rect">
              <a:avLst/>
            </a:prstGeom>
            <a:noFill/>
            <a:ln>
              <a:noFill/>
            </a:ln>
          </p:spPr>
          <p:txBody>
            <a:bodyPr wrap="none" lIns="41294" tIns="22235" rIns="41294" bIns="22235" rtlCol="0">
              <a:spAutoFit/>
            </a:bodyPr>
            <a:lstStyle/>
            <a:p>
              <a:pPr algn="ctr"/>
              <a:r>
                <a:rPr lang="en-GB" sz="1588" b="1" dirty="0">
                  <a:latin typeface="+mj-lt"/>
                  <a:cs typeface="Arial" pitchFamily="34" charset="0"/>
                </a:rPr>
                <a:t>             </a:t>
              </a:r>
            </a:p>
          </p:txBody>
        </p:sp>
      </p:grpSp>
      <p:grpSp>
        <p:nvGrpSpPr>
          <p:cNvPr id="25" name="Group 24"/>
          <p:cNvGrpSpPr/>
          <p:nvPr/>
        </p:nvGrpSpPr>
        <p:grpSpPr>
          <a:xfrm>
            <a:off x="4109788" y="3629870"/>
            <a:ext cx="750244" cy="1250225"/>
            <a:chOff x="4912864" y="3719945"/>
            <a:chExt cx="850276" cy="1416922"/>
          </a:xfrm>
        </p:grpSpPr>
        <p:cxnSp>
          <p:nvCxnSpPr>
            <p:cNvPr id="26" name="Straight Connector 25"/>
            <p:cNvCxnSpPr/>
            <p:nvPr/>
          </p:nvCxnSpPr>
          <p:spPr>
            <a:xfrm rot="5400000">
              <a:off x="4874454" y="4451353"/>
              <a:ext cx="927097" cy="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09152" y="3719945"/>
              <a:ext cx="657701" cy="327836"/>
            </a:xfrm>
            <a:prstGeom prst="rect">
              <a:avLst/>
            </a:prstGeom>
            <a:noFill/>
            <a:ln>
              <a:noFill/>
            </a:ln>
          </p:spPr>
          <p:txBody>
            <a:bodyPr wrap="none" lIns="41294" tIns="22235" rIns="41294" bIns="22235" rtlCol="0">
              <a:spAutoFit/>
            </a:bodyPr>
            <a:lstStyle/>
            <a:p>
              <a:pPr algn="ctr"/>
              <a:r>
                <a:rPr lang="en-GB" sz="1588" b="1" dirty="0" smtClean="0">
                  <a:latin typeface="+mj-lt"/>
                  <a:cs typeface="Arial" pitchFamily="34" charset="0"/>
                </a:rPr>
                <a:t>2013</a:t>
              </a:r>
              <a:endParaRPr lang="en-GB" sz="1588" b="1" dirty="0">
                <a:latin typeface="+mj-lt"/>
                <a:cs typeface="Arial" pitchFamily="34" charset="0"/>
              </a:endParaRPr>
            </a:p>
          </p:txBody>
        </p:sp>
        <p:sp>
          <p:nvSpPr>
            <p:cNvPr id="28" name="TextBox 27"/>
            <p:cNvSpPr txBox="1"/>
            <p:nvPr/>
          </p:nvSpPr>
          <p:spPr>
            <a:xfrm>
              <a:off x="4912864" y="4809031"/>
              <a:ext cx="850276" cy="327836"/>
            </a:xfrm>
            <a:prstGeom prst="rect">
              <a:avLst/>
            </a:prstGeom>
            <a:noFill/>
            <a:ln>
              <a:noFill/>
            </a:ln>
          </p:spPr>
          <p:txBody>
            <a:bodyPr wrap="none" lIns="41294" tIns="22235" rIns="41294" bIns="22235" rtlCol="0">
              <a:spAutoFit/>
            </a:bodyPr>
            <a:lstStyle/>
            <a:p>
              <a:pPr algn="ctr"/>
              <a:r>
                <a:rPr lang="en-GB" sz="1588" b="1" dirty="0">
                  <a:latin typeface="+mj-lt"/>
                  <a:cs typeface="Arial" pitchFamily="34" charset="0"/>
                </a:rPr>
                <a:t>             </a:t>
              </a:r>
            </a:p>
          </p:txBody>
        </p:sp>
      </p:grpSp>
      <p:grpSp>
        <p:nvGrpSpPr>
          <p:cNvPr id="29" name="Group 28"/>
          <p:cNvGrpSpPr/>
          <p:nvPr/>
        </p:nvGrpSpPr>
        <p:grpSpPr>
          <a:xfrm>
            <a:off x="5364088" y="3629870"/>
            <a:ext cx="750244" cy="1250225"/>
            <a:chOff x="6049902" y="3719945"/>
            <a:chExt cx="850277" cy="1416922"/>
          </a:xfrm>
        </p:grpSpPr>
        <p:cxnSp>
          <p:nvCxnSpPr>
            <p:cNvPr id="30" name="Straight Connector 29"/>
            <p:cNvCxnSpPr/>
            <p:nvPr/>
          </p:nvCxnSpPr>
          <p:spPr>
            <a:xfrm rot="5400000">
              <a:off x="6011492" y="4451353"/>
              <a:ext cx="927097" cy="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42557" y="3719945"/>
              <a:ext cx="664969" cy="327836"/>
            </a:xfrm>
            <a:prstGeom prst="rect">
              <a:avLst/>
            </a:prstGeom>
            <a:noFill/>
            <a:ln>
              <a:noFill/>
            </a:ln>
          </p:spPr>
          <p:txBody>
            <a:bodyPr wrap="none" lIns="41294" tIns="22235" rIns="41294" bIns="22235" rtlCol="0">
              <a:spAutoFit/>
            </a:bodyPr>
            <a:lstStyle/>
            <a:p>
              <a:pPr algn="ctr"/>
              <a:r>
                <a:rPr lang="en-GB" sz="1588" b="1" dirty="0" smtClean="0">
                  <a:latin typeface="+mj-lt"/>
                  <a:cs typeface="Arial" pitchFamily="34" charset="0"/>
                </a:rPr>
                <a:t>2014</a:t>
              </a:r>
              <a:endParaRPr lang="en-GB" sz="1588" b="1" dirty="0">
                <a:latin typeface="+mj-lt"/>
                <a:cs typeface="Arial" pitchFamily="34" charset="0"/>
              </a:endParaRPr>
            </a:p>
          </p:txBody>
        </p:sp>
        <p:sp>
          <p:nvSpPr>
            <p:cNvPr id="32" name="TextBox 31"/>
            <p:cNvSpPr txBox="1"/>
            <p:nvPr/>
          </p:nvSpPr>
          <p:spPr>
            <a:xfrm>
              <a:off x="6049902" y="4809031"/>
              <a:ext cx="850277" cy="327836"/>
            </a:xfrm>
            <a:prstGeom prst="rect">
              <a:avLst/>
            </a:prstGeom>
            <a:noFill/>
            <a:ln>
              <a:noFill/>
            </a:ln>
          </p:spPr>
          <p:txBody>
            <a:bodyPr wrap="none" lIns="41294" tIns="22235" rIns="41294" bIns="22235" rtlCol="0">
              <a:spAutoFit/>
            </a:bodyPr>
            <a:lstStyle/>
            <a:p>
              <a:pPr algn="ctr"/>
              <a:r>
                <a:rPr lang="en-GB" sz="1588" b="1" dirty="0">
                  <a:latin typeface="+mj-lt"/>
                  <a:cs typeface="Arial" pitchFamily="34" charset="0"/>
                </a:rPr>
                <a:t>             </a:t>
              </a:r>
            </a:p>
          </p:txBody>
        </p:sp>
      </p:grpSp>
      <p:grpSp>
        <p:nvGrpSpPr>
          <p:cNvPr id="33" name="Group 32"/>
          <p:cNvGrpSpPr/>
          <p:nvPr/>
        </p:nvGrpSpPr>
        <p:grpSpPr>
          <a:xfrm>
            <a:off x="6478106" y="3629870"/>
            <a:ext cx="750244" cy="1250225"/>
            <a:chOff x="7188543" y="3719945"/>
            <a:chExt cx="850277" cy="1416922"/>
          </a:xfrm>
        </p:grpSpPr>
        <p:cxnSp>
          <p:nvCxnSpPr>
            <p:cNvPr id="34" name="Straight Connector 33"/>
            <p:cNvCxnSpPr/>
            <p:nvPr/>
          </p:nvCxnSpPr>
          <p:spPr>
            <a:xfrm rot="5400000">
              <a:off x="7150133" y="4451353"/>
              <a:ext cx="927097" cy="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287556" y="3719945"/>
              <a:ext cx="652253" cy="327836"/>
            </a:xfrm>
            <a:prstGeom prst="rect">
              <a:avLst/>
            </a:prstGeom>
            <a:noFill/>
            <a:ln>
              <a:noFill/>
            </a:ln>
          </p:spPr>
          <p:txBody>
            <a:bodyPr wrap="none" lIns="41294" tIns="22235" rIns="41294" bIns="22235" rtlCol="0">
              <a:spAutoFit/>
            </a:bodyPr>
            <a:lstStyle/>
            <a:p>
              <a:pPr algn="ctr"/>
              <a:r>
                <a:rPr lang="en-GB" sz="1588" b="1" dirty="0" smtClean="0">
                  <a:latin typeface="+mj-lt"/>
                  <a:cs typeface="Arial" pitchFamily="34" charset="0"/>
                </a:rPr>
                <a:t>2015</a:t>
              </a:r>
              <a:endParaRPr lang="en-GB" sz="1588" b="1" dirty="0">
                <a:latin typeface="+mj-lt"/>
                <a:cs typeface="Arial" pitchFamily="34" charset="0"/>
              </a:endParaRPr>
            </a:p>
          </p:txBody>
        </p:sp>
        <p:sp>
          <p:nvSpPr>
            <p:cNvPr id="36" name="TextBox 35"/>
            <p:cNvSpPr txBox="1"/>
            <p:nvPr/>
          </p:nvSpPr>
          <p:spPr>
            <a:xfrm>
              <a:off x="7188543" y="4809031"/>
              <a:ext cx="850277" cy="327836"/>
            </a:xfrm>
            <a:prstGeom prst="rect">
              <a:avLst/>
            </a:prstGeom>
            <a:noFill/>
            <a:ln>
              <a:noFill/>
            </a:ln>
          </p:spPr>
          <p:txBody>
            <a:bodyPr wrap="none" lIns="41294" tIns="22235" rIns="41294" bIns="22235" rtlCol="0">
              <a:spAutoFit/>
            </a:bodyPr>
            <a:lstStyle/>
            <a:p>
              <a:pPr algn="ctr"/>
              <a:r>
                <a:rPr lang="en-GB" sz="1588" b="1" dirty="0">
                  <a:latin typeface="+mj-lt"/>
                  <a:cs typeface="Arial" pitchFamily="34" charset="0"/>
                </a:rPr>
                <a:t>             </a:t>
              </a:r>
            </a:p>
          </p:txBody>
        </p:sp>
      </p:grpSp>
      <p:grpSp>
        <p:nvGrpSpPr>
          <p:cNvPr id="37" name="Group 36"/>
          <p:cNvGrpSpPr/>
          <p:nvPr/>
        </p:nvGrpSpPr>
        <p:grpSpPr>
          <a:xfrm>
            <a:off x="7477388" y="3629870"/>
            <a:ext cx="750244" cy="1250225"/>
            <a:chOff x="8321972" y="3719945"/>
            <a:chExt cx="850276" cy="1416922"/>
          </a:xfrm>
        </p:grpSpPr>
        <p:cxnSp>
          <p:nvCxnSpPr>
            <p:cNvPr id="38" name="Straight Connector 37"/>
            <p:cNvCxnSpPr/>
            <p:nvPr/>
          </p:nvCxnSpPr>
          <p:spPr>
            <a:xfrm rot="5400000">
              <a:off x="8283562" y="4451353"/>
              <a:ext cx="927097" cy="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415534" y="3719945"/>
              <a:ext cx="663153" cy="327836"/>
            </a:xfrm>
            <a:prstGeom prst="rect">
              <a:avLst/>
            </a:prstGeom>
            <a:noFill/>
            <a:ln>
              <a:noFill/>
            </a:ln>
          </p:spPr>
          <p:txBody>
            <a:bodyPr wrap="none" lIns="41294" tIns="22235" rIns="41294" bIns="22235" rtlCol="0">
              <a:spAutoFit/>
            </a:bodyPr>
            <a:lstStyle/>
            <a:p>
              <a:pPr algn="ctr"/>
              <a:r>
                <a:rPr lang="en-GB" sz="1588" b="1" dirty="0" smtClean="0">
                  <a:latin typeface="+mj-lt"/>
                  <a:cs typeface="Arial" pitchFamily="34" charset="0"/>
                </a:rPr>
                <a:t>2016</a:t>
              </a:r>
              <a:endParaRPr lang="en-GB" sz="1588" b="1" dirty="0">
                <a:latin typeface="+mj-lt"/>
                <a:cs typeface="Arial" pitchFamily="34" charset="0"/>
              </a:endParaRPr>
            </a:p>
          </p:txBody>
        </p:sp>
        <p:sp>
          <p:nvSpPr>
            <p:cNvPr id="40" name="TextBox 39"/>
            <p:cNvSpPr txBox="1"/>
            <p:nvPr/>
          </p:nvSpPr>
          <p:spPr>
            <a:xfrm>
              <a:off x="8321972" y="4809031"/>
              <a:ext cx="850276" cy="327836"/>
            </a:xfrm>
            <a:prstGeom prst="rect">
              <a:avLst/>
            </a:prstGeom>
            <a:noFill/>
            <a:ln>
              <a:noFill/>
            </a:ln>
          </p:spPr>
          <p:txBody>
            <a:bodyPr wrap="none" lIns="41294" tIns="22235" rIns="41294" bIns="22235" rtlCol="0">
              <a:spAutoFit/>
            </a:bodyPr>
            <a:lstStyle/>
            <a:p>
              <a:pPr algn="ctr"/>
              <a:r>
                <a:rPr lang="en-GB" sz="1588" b="1" dirty="0">
                  <a:latin typeface="+mj-lt"/>
                  <a:cs typeface="Arial" pitchFamily="34" charset="0"/>
                </a:rPr>
                <a:t>             </a:t>
              </a:r>
            </a:p>
          </p:txBody>
        </p:sp>
      </p:grpSp>
      <p:grpSp>
        <p:nvGrpSpPr>
          <p:cNvPr id="41" name="Group 40"/>
          <p:cNvGrpSpPr/>
          <p:nvPr/>
        </p:nvGrpSpPr>
        <p:grpSpPr>
          <a:xfrm>
            <a:off x="395537" y="2284338"/>
            <a:ext cx="2163826" cy="1345532"/>
            <a:chOff x="295876" y="2248048"/>
            <a:chExt cx="2452333" cy="1524936"/>
          </a:xfrm>
        </p:grpSpPr>
        <p:cxnSp>
          <p:nvCxnSpPr>
            <p:cNvPr id="42" name="Elbow Connector 41"/>
            <p:cNvCxnSpPr>
              <a:stCxn id="43" idx="2"/>
              <a:endCxn id="11" idx="0"/>
            </p:cNvCxnSpPr>
            <p:nvPr/>
          </p:nvCxnSpPr>
          <p:spPr>
            <a:xfrm rot="5400000">
              <a:off x="1074250" y="3325191"/>
              <a:ext cx="550026" cy="345560"/>
            </a:xfrm>
            <a:prstGeom prst="bentConnector3">
              <a:avLst>
                <a:gd name="adj1" fmla="val 50000"/>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5876" y="2248048"/>
              <a:ext cx="2452333" cy="974910"/>
            </a:xfrm>
            <a:prstGeom prst="rect">
              <a:avLst/>
            </a:prstGeom>
            <a:solidFill>
              <a:schemeClr val="accent2">
                <a:lumMod val="20000"/>
                <a:lumOff val="80000"/>
              </a:schemeClr>
            </a:solidFill>
            <a:ln w="6350">
              <a:solidFill>
                <a:schemeClr val="accent1"/>
              </a:solidFill>
            </a:ln>
          </p:spPr>
          <p:txBody>
            <a:bodyPr vert="horz" wrap="square" lIns="40341" tIns="44948" rIns="40341" bIns="44948" rtlCol="0">
              <a:spAutoFit/>
            </a:bodyPr>
            <a:lstStyle/>
            <a:p>
              <a:pPr marL="0" lvl="1" defTabSz="899320" fontAlgn="base">
                <a:spcBef>
                  <a:spcPct val="0"/>
                </a:spcBef>
                <a:spcAft>
                  <a:spcPts val="550"/>
                </a:spcAft>
                <a:buClr>
                  <a:srgbClr val="000000"/>
                </a:buClr>
              </a:pPr>
              <a:r>
                <a:rPr lang="es-PE" sz="1000" b="1" dirty="0" smtClean="0">
                  <a:latin typeface="+mj-lt"/>
                </a:rPr>
                <a:t>   Implementación </a:t>
              </a:r>
              <a:r>
                <a:rPr lang="es-PE" sz="1000" b="1" dirty="0">
                  <a:latin typeface="+mj-lt"/>
                </a:rPr>
                <a:t>del </a:t>
              </a:r>
              <a:r>
                <a:rPr lang="es-PE" sz="1000" b="1" dirty="0" smtClean="0">
                  <a:latin typeface="+mj-lt"/>
                </a:rPr>
                <a:t>SLE</a:t>
              </a:r>
              <a:endParaRPr lang="es-PE" sz="1000" b="1" dirty="0">
                <a:latin typeface="+mj-lt"/>
              </a:endParaRPr>
            </a:p>
            <a:p>
              <a:pPr marL="0" lvl="1" defTabSz="899320" fontAlgn="base">
                <a:spcBef>
                  <a:spcPct val="0"/>
                </a:spcBef>
                <a:spcAft>
                  <a:spcPts val="550"/>
                </a:spcAft>
                <a:buClr>
                  <a:srgbClr val="000000"/>
                </a:buClr>
              </a:pPr>
              <a:r>
                <a:rPr lang="es-PE" sz="1000" b="1" dirty="0" smtClean="0">
                  <a:latin typeface="+mj-lt"/>
                </a:rPr>
                <a:t>   PLE Versión </a:t>
              </a:r>
              <a:r>
                <a:rPr lang="es-PE" sz="1000" b="1" dirty="0">
                  <a:latin typeface="+mj-lt"/>
                </a:rPr>
                <a:t>1.0</a:t>
              </a:r>
            </a:p>
            <a:p>
              <a:pPr marL="0" lvl="1" defTabSz="899320" fontAlgn="base">
                <a:spcBef>
                  <a:spcPct val="0"/>
                </a:spcBef>
                <a:buClr>
                  <a:srgbClr val="000000"/>
                </a:buClr>
              </a:pPr>
              <a:r>
                <a:rPr lang="es-PE" sz="1000" b="1" dirty="0" smtClean="0">
                  <a:latin typeface="+mj-lt"/>
                </a:rPr>
                <a:t>   Todos los libros (menos RC):</a:t>
              </a:r>
            </a:p>
            <a:p>
              <a:pPr marL="0" lvl="1" indent="85725" defTabSz="899320" fontAlgn="base">
                <a:spcBef>
                  <a:spcPct val="0"/>
                </a:spcBef>
                <a:spcAft>
                  <a:spcPts val="550"/>
                </a:spcAft>
                <a:buClr>
                  <a:srgbClr val="000000"/>
                </a:buClr>
              </a:pPr>
              <a:r>
                <a:rPr lang="es-PE" sz="1000" dirty="0" smtClean="0">
                  <a:latin typeface="+mj-lt"/>
                </a:rPr>
                <a:t>Afiliación voluntaria</a:t>
              </a:r>
              <a:endParaRPr lang="es-PE" sz="1000" dirty="0">
                <a:latin typeface="+mj-lt"/>
              </a:endParaRPr>
            </a:p>
          </p:txBody>
        </p:sp>
      </p:grpSp>
      <p:grpSp>
        <p:nvGrpSpPr>
          <p:cNvPr id="47" name="Group 46"/>
          <p:cNvGrpSpPr/>
          <p:nvPr/>
        </p:nvGrpSpPr>
        <p:grpSpPr>
          <a:xfrm>
            <a:off x="3705493" y="2310994"/>
            <a:ext cx="2033719" cy="1318875"/>
            <a:chOff x="4121750" y="2262254"/>
            <a:chExt cx="2304882" cy="1494726"/>
          </a:xfrm>
        </p:grpSpPr>
        <p:cxnSp>
          <p:nvCxnSpPr>
            <p:cNvPr id="48" name="Elbow Connector 47"/>
            <p:cNvCxnSpPr>
              <a:stCxn id="49" idx="2"/>
              <a:endCxn id="31" idx="0"/>
            </p:cNvCxnSpPr>
            <p:nvPr/>
          </p:nvCxnSpPr>
          <p:spPr>
            <a:xfrm rot="16200000" flipH="1">
              <a:off x="5621386" y="2951735"/>
              <a:ext cx="458049" cy="1152442"/>
            </a:xfrm>
            <a:prstGeom prst="bentConnector3">
              <a:avLst>
                <a:gd name="adj1" fmla="val 50000"/>
              </a:avLst>
            </a:prstGeom>
            <a:ln w="31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121750" y="2262254"/>
              <a:ext cx="2304879" cy="1036678"/>
            </a:xfrm>
            <a:prstGeom prst="rect">
              <a:avLst/>
            </a:prstGeom>
            <a:solidFill>
              <a:schemeClr val="tx2">
                <a:lumMod val="60000"/>
                <a:lumOff val="40000"/>
              </a:schemeClr>
            </a:solidFill>
            <a:ln w="6350">
              <a:solidFill>
                <a:schemeClr val="accent1"/>
              </a:solidFill>
            </a:ln>
          </p:spPr>
          <p:txBody>
            <a:bodyPr vert="horz" wrap="square" lIns="40341" tIns="44948" rIns="40341" bIns="44948" rtlCol="0" anchor="ctr" anchorCtr="1">
              <a:noAutofit/>
            </a:bodyPr>
            <a:lstStyle/>
            <a:p>
              <a:pPr defTabSz="899320" fontAlgn="base">
                <a:spcBef>
                  <a:spcPct val="0"/>
                </a:spcBef>
                <a:spcAft>
                  <a:spcPts val="556"/>
                </a:spcAft>
                <a:buClr>
                  <a:srgbClr val="000000"/>
                </a:buClr>
              </a:pPr>
              <a:r>
                <a:rPr lang="es-PE" sz="1000" b="1" dirty="0" smtClean="0">
                  <a:latin typeface="+mj-lt"/>
                </a:rPr>
                <a:t>PLE Versión 4.0</a:t>
              </a:r>
            </a:p>
            <a:p>
              <a:pPr defTabSz="899320" fontAlgn="base">
                <a:spcBef>
                  <a:spcPct val="0"/>
                </a:spcBef>
                <a:buClr>
                  <a:srgbClr val="000000"/>
                </a:buClr>
              </a:pPr>
              <a:r>
                <a:rPr lang="es-PE" sz="1000" b="1" dirty="0" err="1" smtClean="0">
                  <a:latin typeface="+mj-lt"/>
                </a:rPr>
                <a:t>RC</a:t>
              </a:r>
              <a:r>
                <a:rPr lang="es-PE" sz="1000" b="1" dirty="0" smtClean="0">
                  <a:latin typeface="+mj-lt"/>
                </a:rPr>
                <a:t> y </a:t>
              </a:r>
              <a:r>
                <a:rPr lang="es-PE" sz="1000" b="1" dirty="0" err="1" smtClean="0">
                  <a:latin typeface="+mj-lt"/>
                </a:rPr>
                <a:t>RV</a:t>
              </a:r>
              <a:r>
                <a:rPr lang="es-PE" sz="1000" b="1" dirty="0" smtClean="0">
                  <a:latin typeface="+mj-lt"/>
                </a:rPr>
                <a:t> electrónico: </a:t>
              </a:r>
            </a:p>
            <a:p>
              <a:pPr defTabSz="899320" fontAlgn="base">
                <a:spcBef>
                  <a:spcPct val="0"/>
                </a:spcBef>
                <a:spcAft>
                  <a:spcPts val="529"/>
                </a:spcAft>
                <a:buClr>
                  <a:srgbClr val="000000"/>
                </a:buClr>
              </a:pPr>
              <a:r>
                <a:rPr lang="es-PE" sz="1000" dirty="0" smtClean="0">
                  <a:latin typeface="+mj-lt"/>
                </a:rPr>
                <a:t>Ingresos Brutos </a:t>
              </a:r>
              <a:r>
                <a:rPr lang="es-PE" sz="1000" dirty="0">
                  <a:latin typeface="+mj-lt"/>
                </a:rPr>
                <a:t>&gt; </a:t>
              </a:r>
              <a:r>
                <a:rPr lang="es-PE" sz="1000" dirty="0" smtClean="0">
                  <a:latin typeface="+mj-lt"/>
                </a:rPr>
                <a:t>500 </a:t>
              </a:r>
              <a:r>
                <a:rPr lang="es-PE" sz="1000" dirty="0" err="1" smtClean="0">
                  <a:latin typeface="+mj-lt"/>
                </a:rPr>
                <a:t>UIT</a:t>
              </a:r>
              <a:endParaRPr lang="es-PE" sz="1000" dirty="0">
                <a:latin typeface="+mj-lt"/>
              </a:endParaRPr>
            </a:p>
            <a:p>
              <a:pPr defTabSz="899320" fontAlgn="base">
                <a:spcBef>
                  <a:spcPct val="0"/>
                </a:spcBef>
                <a:buClr>
                  <a:srgbClr val="000000"/>
                </a:buClr>
              </a:pPr>
              <a:r>
                <a:rPr lang="es-PE" sz="1000" b="1" dirty="0" smtClean="0">
                  <a:latin typeface="+mj-lt"/>
                </a:rPr>
                <a:t>Diario y Mayor electrónico:</a:t>
              </a:r>
            </a:p>
            <a:p>
              <a:pPr defTabSz="899320" fontAlgn="base">
                <a:spcBef>
                  <a:spcPct val="0"/>
                </a:spcBef>
                <a:buClr>
                  <a:srgbClr val="000000"/>
                </a:buClr>
              </a:pPr>
              <a:r>
                <a:rPr lang="es-PE" sz="1000" dirty="0" smtClean="0">
                  <a:latin typeface="+mj-lt"/>
                </a:rPr>
                <a:t>Nuevos </a:t>
              </a:r>
              <a:r>
                <a:rPr lang="es-PE" sz="1000" dirty="0" err="1" smtClean="0">
                  <a:latin typeface="+mj-lt"/>
                </a:rPr>
                <a:t>Pricos</a:t>
              </a:r>
              <a:endParaRPr lang="en-GB" sz="1000" dirty="0">
                <a:latin typeface="+mj-lt"/>
              </a:endParaRPr>
            </a:p>
          </p:txBody>
        </p:sp>
      </p:grpSp>
      <p:grpSp>
        <p:nvGrpSpPr>
          <p:cNvPr id="50" name="Group 49"/>
          <p:cNvGrpSpPr/>
          <p:nvPr/>
        </p:nvGrpSpPr>
        <p:grpSpPr>
          <a:xfrm>
            <a:off x="6129797" y="1788052"/>
            <a:ext cx="2618675" cy="1841818"/>
            <a:chOff x="6794706" y="1685591"/>
            <a:chExt cx="2722996" cy="2087394"/>
          </a:xfrm>
        </p:grpSpPr>
        <p:cxnSp>
          <p:nvCxnSpPr>
            <p:cNvPr id="51" name="Elbow Connector 50"/>
            <p:cNvCxnSpPr>
              <a:stCxn id="52" idx="2"/>
              <a:endCxn id="39" idx="0"/>
            </p:cNvCxnSpPr>
            <p:nvPr/>
          </p:nvCxnSpPr>
          <p:spPr>
            <a:xfrm rot="16200000" flipH="1">
              <a:off x="8263441" y="3289310"/>
              <a:ext cx="376439" cy="590911"/>
            </a:xfrm>
            <a:prstGeom prst="bentConnector3">
              <a:avLst>
                <a:gd name="adj1" fmla="val 50000"/>
              </a:avLst>
            </a:prstGeom>
            <a:ln w="31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794706" y="1685591"/>
              <a:ext cx="2722996" cy="1710956"/>
            </a:xfrm>
            <a:prstGeom prst="rect">
              <a:avLst/>
            </a:prstGeom>
            <a:noFill/>
            <a:ln w="6350">
              <a:solidFill>
                <a:schemeClr val="accent1"/>
              </a:solidFill>
            </a:ln>
          </p:spPr>
          <p:txBody>
            <a:bodyPr vert="horz" wrap="square" lIns="40341" tIns="44948" rIns="40341" bIns="44948" rtlCol="0">
              <a:noAutofit/>
            </a:bodyPr>
            <a:lstStyle/>
            <a:p>
              <a:pPr marL="85725" lvl="1" defTabSz="899320" fontAlgn="base">
                <a:spcBef>
                  <a:spcPct val="0"/>
                </a:spcBef>
                <a:spcAft>
                  <a:spcPts val="556"/>
                </a:spcAft>
                <a:buClr>
                  <a:srgbClr val="000000"/>
                </a:buClr>
              </a:pPr>
              <a:r>
                <a:rPr lang="es-PE" sz="1000" b="1" dirty="0" smtClean="0">
                  <a:latin typeface="+mj-lt"/>
                </a:rPr>
                <a:t>PLE Versión 5.0</a:t>
              </a:r>
            </a:p>
            <a:p>
              <a:pPr marL="85725" lvl="1" defTabSz="899320" fontAlgn="base">
                <a:spcBef>
                  <a:spcPct val="0"/>
                </a:spcBef>
                <a:buClr>
                  <a:srgbClr val="000000"/>
                </a:buClr>
              </a:pPr>
              <a:r>
                <a:rPr lang="es-PE" sz="1000" b="1" dirty="0" err="1" smtClean="0">
                  <a:latin typeface="+mj-lt"/>
                </a:rPr>
                <a:t>RC</a:t>
              </a:r>
              <a:r>
                <a:rPr lang="es-PE" sz="1000" b="1" dirty="0" smtClean="0">
                  <a:latin typeface="+mj-lt"/>
                </a:rPr>
                <a:t> </a:t>
              </a:r>
              <a:r>
                <a:rPr lang="es-PE" sz="1000" b="1" dirty="0">
                  <a:latin typeface="+mj-lt"/>
                </a:rPr>
                <a:t>y </a:t>
              </a:r>
              <a:r>
                <a:rPr lang="es-PE" sz="1000" b="1" dirty="0" err="1">
                  <a:latin typeface="+mj-lt"/>
                </a:rPr>
                <a:t>RV</a:t>
              </a:r>
              <a:r>
                <a:rPr lang="es-PE" sz="1000" b="1" dirty="0">
                  <a:latin typeface="+mj-lt"/>
                </a:rPr>
                <a:t> electrónico:</a:t>
              </a:r>
              <a:r>
                <a:rPr lang="es-PE" sz="1000" dirty="0">
                  <a:latin typeface="+mj-lt"/>
                </a:rPr>
                <a:t> </a:t>
              </a:r>
            </a:p>
            <a:p>
              <a:pPr marL="85725" lvl="1" defTabSz="899320" fontAlgn="base">
                <a:spcBef>
                  <a:spcPct val="0"/>
                </a:spcBef>
                <a:spcAft>
                  <a:spcPts val="529"/>
                </a:spcAft>
                <a:buClr>
                  <a:srgbClr val="000000"/>
                </a:buClr>
              </a:pPr>
              <a:r>
                <a:rPr lang="es-PE" sz="1000" dirty="0" smtClean="0">
                  <a:latin typeface="+mj-lt"/>
                </a:rPr>
                <a:t>Ingresos Brutos </a:t>
              </a:r>
              <a:r>
                <a:rPr lang="es-PE" sz="1000" dirty="0">
                  <a:latin typeface="+mj-lt"/>
                </a:rPr>
                <a:t>&gt; </a:t>
              </a:r>
              <a:r>
                <a:rPr lang="es-PE" sz="1000" dirty="0" smtClean="0">
                  <a:latin typeface="+mj-lt"/>
                </a:rPr>
                <a:t>75 </a:t>
              </a:r>
              <a:r>
                <a:rPr lang="es-PE" sz="1000" dirty="0" err="1" smtClean="0">
                  <a:latin typeface="+mj-lt"/>
                </a:rPr>
                <a:t>UIT</a:t>
              </a:r>
              <a:r>
                <a:rPr lang="es-PE" sz="1000" dirty="0" smtClean="0">
                  <a:latin typeface="+mj-lt"/>
                </a:rPr>
                <a:t> (Incluye </a:t>
              </a:r>
              <a:r>
                <a:rPr lang="es-PE" sz="1000" dirty="0" err="1" smtClean="0">
                  <a:latin typeface="+mj-lt"/>
                </a:rPr>
                <a:t>RER</a:t>
              </a:r>
              <a:r>
                <a:rPr lang="es-PE" sz="1000" dirty="0" smtClean="0">
                  <a:latin typeface="+mj-lt"/>
                </a:rPr>
                <a:t>)</a:t>
              </a:r>
            </a:p>
            <a:p>
              <a:pPr marL="85725" lvl="1" defTabSz="899320" fontAlgn="base">
                <a:spcBef>
                  <a:spcPct val="0"/>
                </a:spcBef>
                <a:buClr>
                  <a:srgbClr val="000000"/>
                </a:buClr>
              </a:pPr>
              <a:r>
                <a:rPr lang="es-PE" sz="1000" b="1" dirty="0">
                  <a:latin typeface="+mj-lt"/>
                </a:rPr>
                <a:t>Diario y </a:t>
              </a:r>
              <a:r>
                <a:rPr lang="es-PE" sz="1000" b="1" dirty="0" smtClean="0">
                  <a:latin typeface="+mj-lt"/>
                </a:rPr>
                <a:t>Mayor </a:t>
              </a:r>
              <a:r>
                <a:rPr lang="es-PE" sz="1000" b="1" dirty="0">
                  <a:latin typeface="+mj-lt"/>
                </a:rPr>
                <a:t>electrónico:</a:t>
              </a:r>
            </a:p>
            <a:p>
              <a:pPr marL="85725" lvl="1" defTabSz="899320" fontAlgn="base">
                <a:spcBef>
                  <a:spcPct val="0"/>
                </a:spcBef>
                <a:spcAft>
                  <a:spcPts val="529"/>
                </a:spcAft>
                <a:buClr>
                  <a:srgbClr val="000000"/>
                </a:buClr>
              </a:pPr>
              <a:r>
                <a:rPr lang="es-PE" sz="1000" dirty="0">
                  <a:latin typeface="+mj-lt"/>
                </a:rPr>
                <a:t>Nuevos </a:t>
              </a:r>
              <a:r>
                <a:rPr lang="es-PE" sz="1000" dirty="0" err="1">
                  <a:latin typeface="+mj-lt"/>
                </a:rPr>
                <a:t>pricos</a:t>
              </a:r>
              <a:endParaRPr lang="es-PE" sz="1000" dirty="0">
                <a:latin typeface="+mj-lt"/>
              </a:endParaRPr>
            </a:p>
            <a:p>
              <a:pPr marL="85725" lvl="1" defTabSz="899320" fontAlgn="base">
                <a:spcBef>
                  <a:spcPct val="0"/>
                </a:spcBef>
                <a:buClr>
                  <a:srgbClr val="000000"/>
                </a:buClr>
              </a:pPr>
              <a:r>
                <a:rPr lang="es-PE" sz="1000" b="1" dirty="0" smtClean="0">
                  <a:latin typeface="+mj-lt"/>
                </a:rPr>
                <a:t>Contabilidad </a:t>
              </a:r>
              <a:r>
                <a:rPr lang="es-PE" sz="1000" b="1" dirty="0">
                  <a:latin typeface="+mj-lt"/>
                </a:rPr>
                <a:t>completa en forma electrónica: </a:t>
              </a:r>
            </a:p>
            <a:p>
              <a:pPr marL="85725" lvl="1" defTabSz="899320" fontAlgn="base">
                <a:spcBef>
                  <a:spcPct val="0"/>
                </a:spcBef>
                <a:spcAft>
                  <a:spcPts val="529"/>
                </a:spcAft>
                <a:buClr>
                  <a:srgbClr val="000000"/>
                </a:buClr>
              </a:pPr>
              <a:r>
                <a:rPr lang="es-PE" sz="1000" dirty="0" err="1">
                  <a:latin typeface="+mj-lt"/>
                </a:rPr>
                <a:t>PCN</a:t>
              </a:r>
              <a:r>
                <a:rPr lang="es-PE" sz="1000" dirty="0">
                  <a:latin typeface="+mj-lt"/>
                </a:rPr>
                <a:t> con </a:t>
              </a:r>
              <a:r>
                <a:rPr lang="es-PE" sz="1000" dirty="0" smtClean="0">
                  <a:latin typeface="+mj-lt"/>
                </a:rPr>
                <a:t>Ingresos Brutos</a:t>
              </a:r>
              <a:r>
                <a:rPr lang="es-PE" sz="1000" u="sng" dirty="0" smtClean="0">
                  <a:latin typeface="+mj-lt"/>
                </a:rPr>
                <a:t>&gt;</a:t>
              </a:r>
              <a:r>
                <a:rPr lang="es-PE" sz="1000" dirty="0" smtClean="0">
                  <a:latin typeface="+mj-lt"/>
                </a:rPr>
                <a:t> 3,000 </a:t>
              </a:r>
              <a:r>
                <a:rPr lang="es-PE" sz="1000" dirty="0" err="1" smtClean="0">
                  <a:latin typeface="+mj-lt"/>
                </a:rPr>
                <a:t>UIT</a:t>
              </a:r>
              <a:r>
                <a:rPr lang="es-PE" sz="1000" dirty="0" smtClean="0">
                  <a:latin typeface="+mj-lt"/>
                </a:rPr>
                <a:t>.</a:t>
              </a:r>
              <a:endParaRPr lang="es-PE" sz="1000" dirty="0">
                <a:latin typeface="+mj-lt"/>
              </a:endParaRPr>
            </a:p>
          </p:txBody>
        </p:sp>
      </p:grpSp>
      <p:grpSp>
        <p:nvGrpSpPr>
          <p:cNvPr id="53" name="Group 52"/>
          <p:cNvGrpSpPr/>
          <p:nvPr/>
        </p:nvGrpSpPr>
        <p:grpSpPr>
          <a:xfrm>
            <a:off x="971600" y="4880095"/>
            <a:ext cx="2391346" cy="1447947"/>
            <a:chOff x="-1266764" y="5522314"/>
            <a:chExt cx="2710192" cy="1641007"/>
          </a:xfrm>
        </p:grpSpPr>
        <p:cxnSp>
          <p:nvCxnSpPr>
            <p:cNvPr id="54" name="Shape 77"/>
            <p:cNvCxnSpPr>
              <a:stCxn id="55" idx="0"/>
              <a:endCxn id="20" idx="2"/>
            </p:cNvCxnSpPr>
            <p:nvPr/>
          </p:nvCxnSpPr>
          <p:spPr>
            <a:xfrm rot="5400000" flipH="1" flipV="1">
              <a:off x="-92033" y="5702679"/>
              <a:ext cx="491690" cy="130960"/>
            </a:xfrm>
            <a:prstGeom prst="bentConnector3">
              <a:avLst>
                <a:gd name="adj1" fmla="val 50000"/>
              </a:avLst>
            </a:prstGeom>
            <a:ln w="31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266764" y="6014003"/>
              <a:ext cx="2710192" cy="1149318"/>
            </a:xfrm>
            <a:prstGeom prst="rect">
              <a:avLst/>
            </a:prstGeom>
            <a:solidFill>
              <a:schemeClr val="accent2">
                <a:lumMod val="20000"/>
                <a:lumOff val="80000"/>
              </a:schemeClr>
            </a:solidFill>
            <a:ln w="6350">
              <a:solidFill>
                <a:schemeClr val="accent1"/>
              </a:solidFill>
            </a:ln>
          </p:spPr>
          <p:txBody>
            <a:bodyPr vert="horz" wrap="square" lIns="40341" tIns="44948" rIns="40341" bIns="44948" rtlCol="0">
              <a:spAutoFit/>
            </a:bodyPr>
            <a:lstStyle/>
            <a:p>
              <a:pPr defTabSz="899320" fontAlgn="base">
                <a:spcBef>
                  <a:spcPct val="0"/>
                </a:spcBef>
                <a:spcAft>
                  <a:spcPts val="556"/>
                </a:spcAft>
                <a:buClr>
                  <a:srgbClr val="000000"/>
                </a:buClr>
              </a:pPr>
              <a:r>
                <a:rPr lang="es-PE" sz="1000" b="1" dirty="0" smtClean="0">
                  <a:latin typeface="+mj-lt"/>
                </a:rPr>
                <a:t>   PLE </a:t>
              </a:r>
              <a:r>
                <a:rPr lang="es-PE" sz="1000" b="1" dirty="0">
                  <a:latin typeface="+mj-lt"/>
                </a:rPr>
                <a:t>Versión 2.0</a:t>
              </a:r>
            </a:p>
            <a:p>
              <a:pPr defTabSz="899320" fontAlgn="base">
                <a:spcBef>
                  <a:spcPct val="0"/>
                </a:spcBef>
                <a:buClr>
                  <a:srgbClr val="000000"/>
                </a:buClr>
              </a:pPr>
              <a:r>
                <a:rPr lang="es-PE" sz="1000" b="1" dirty="0" smtClean="0">
                  <a:latin typeface="+mj-lt"/>
                </a:rPr>
                <a:t>   RV </a:t>
              </a:r>
              <a:r>
                <a:rPr lang="es-PE" sz="1000" b="1" dirty="0">
                  <a:latin typeface="+mj-lt"/>
                </a:rPr>
                <a:t>electrónico:</a:t>
              </a:r>
            </a:p>
            <a:p>
              <a:pPr marL="85725" defTabSz="899320" fontAlgn="base">
                <a:spcBef>
                  <a:spcPct val="0"/>
                </a:spcBef>
                <a:spcAft>
                  <a:spcPts val="550"/>
                </a:spcAft>
                <a:buClr>
                  <a:srgbClr val="000000"/>
                </a:buClr>
              </a:pPr>
              <a:r>
                <a:rPr lang="es-PE" sz="1000" dirty="0">
                  <a:latin typeface="+mj-lt"/>
                </a:rPr>
                <a:t>Obligatorio para afiliados al PLE</a:t>
              </a:r>
            </a:p>
            <a:p>
              <a:pPr defTabSz="899320" fontAlgn="base">
                <a:spcBef>
                  <a:spcPct val="0"/>
                </a:spcBef>
                <a:buClr>
                  <a:srgbClr val="000000"/>
                </a:buClr>
              </a:pPr>
              <a:r>
                <a:rPr lang="es-PE" sz="1000" b="1" dirty="0">
                  <a:latin typeface="+mj-lt"/>
                </a:rPr>
                <a:t> </a:t>
              </a:r>
              <a:r>
                <a:rPr lang="es-PE" sz="1000" b="1" dirty="0" smtClean="0">
                  <a:latin typeface="+mj-lt"/>
                </a:rPr>
                <a:t>  RC electrónico y otros libros:</a:t>
              </a:r>
            </a:p>
            <a:p>
              <a:pPr indent="85725" defTabSz="899320" fontAlgn="base">
                <a:spcBef>
                  <a:spcPct val="0"/>
                </a:spcBef>
                <a:spcAft>
                  <a:spcPts val="550"/>
                </a:spcAft>
                <a:buClr>
                  <a:srgbClr val="000000"/>
                </a:buClr>
              </a:pPr>
              <a:r>
                <a:rPr lang="es-PE" sz="1000" dirty="0" smtClean="0">
                  <a:latin typeface="+mj-lt"/>
                </a:rPr>
                <a:t>Voluntario</a:t>
              </a:r>
              <a:endParaRPr lang="es-PE" sz="1000" dirty="0">
                <a:latin typeface="+mj-lt"/>
              </a:endParaRPr>
            </a:p>
          </p:txBody>
        </p:sp>
      </p:grpSp>
      <p:grpSp>
        <p:nvGrpSpPr>
          <p:cNvPr id="56" name="Group 55"/>
          <p:cNvGrpSpPr/>
          <p:nvPr/>
        </p:nvGrpSpPr>
        <p:grpSpPr>
          <a:xfrm>
            <a:off x="3738069" y="4880095"/>
            <a:ext cx="2130076" cy="1435123"/>
            <a:chOff x="4084073" y="5189913"/>
            <a:chExt cx="2414085" cy="1626474"/>
          </a:xfrm>
        </p:grpSpPr>
        <p:cxnSp>
          <p:nvCxnSpPr>
            <p:cNvPr id="57" name="Elbow Connector 56"/>
            <p:cNvCxnSpPr>
              <a:stCxn id="58" idx="0"/>
              <a:endCxn id="28" idx="2"/>
            </p:cNvCxnSpPr>
            <p:nvPr/>
          </p:nvCxnSpPr>
          <p:spPr>
            <a:xfrm rot="16200000" flipV="1">
              <a:off x="4864961" y="5255446"/>
              <a:ext cx="491689" cy="360623"/>
            </a:xfrm>
            <a:prstGeom prst="bentConnector3">
              <a:avLst>
                <a:gd name="adj1" fmla="val 50000"/>
              </a:avLst>
            </a:prstGeom>
            <a:ln w="31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084073" y="5681602"/>
              <a:ext cx="2414085" cy="1134785"/>
            </a:xfrm>
            <a:prstGeom prst="rect">
              <a:avLst/>
            </a:prstGeom>
            <a:solidFill>
              <a:schemeClr val="tx2">
                <a:lumMod val="60000"/>
                <a:lumOff val="40000"/>
              </a:schemeClr>
            </a:solidFill>
            <a:ln w="6350">
              <a:solidFill>
                <a:schemeClr val="accent1"/>
              </a:solidFill>
            </a:ln>
          </p:spPr>
          <p:txBody>
            <a:bodyPr vert="horz" wrap="square" lIns="40341" tIns="44948" rIns="40341" bIns="44948" rtlCol="0">
              <a:spAutoFit/>
            </a:bodyPr>
            <a:lstStyle/>
            <a:p>
              <a:pPr defTabSz="899320" fontAlgn="base">
                <a:spcBef>
                  <a:spcPct val="0"/>
                </a:spcBef>
                <a:spcAft>
                  <a:spcPts val="550"/>
                </a:spcAft>
                <a:buClr>
                  <a:srgbClr val="000000"/>
                </a:buClr>
              </a:pPr>
              <a:r>
                <a:rPr lang="es-PE" sz="1000" b="1" dirty="0" smtClean="0">
                  <a:latin typeface="+mj-lt"/>
                </a:rPr>
                <a:t>   PLE </a:t>
              </a:r>
              <a:r>
                <a:rPr lang="es-PE" sz="1000" b="1" dirty="0">
                  <a:latin typeface="+mj-lt"/>
                </a:rPr>
                <a:t>Versión 3.0</a:t>
              </a:r>
            </a:p>
            <a:p>
              <a:pPr defTabSz="899320" fontAlgn="base">
                <a:spcBef>
                  <a:spcPct val="0"/>
                </a:spcBef>
                <a:buClr>
                  <a:srgbClr val="000000"/>
                </a:buClr>
              </a:pPr>
              <a:r>
                <a:rPr lang="es-PE" sz="1000" b="1" dirty="0" smtClean="0">
                  <a:latin typeface="+mj-lt"/>
                </a:rPr>
                <a:t>   RC </a:t>
              </a:r>
              <a:r>
                <a:rPr lang="es-PE" sz="1000" b="1" dirty="0">
                  <a:latin typeface="+mj-lt"/>
                </a:rPr>
                <a:t>y RV electrónico: </a:t>
              </a:r>
            </a:p>
            <a:p>
              <a:pPr defTabSz="899320" fontAlgn="base">
                <a:spcBef>
                  <a:spcPct val="0"/>
                </a:spcBef>
                <a:spcAft>
                  <a:spcPts val="529"/>
                </a:spcAft>
                <a:buClr>
                  <a:srgbClr val="000000"/>
                </a:buClr>
              </a:pPr>
              <a:r>
                <a:rPr lang="es-PE" sz="1000" b="1" dirty="0"/>
                <a:t> </a:t>
              </a:r>
              <a:r>
                <a:rPr lang="es-PE" sz="1000" b="1" dirty="0" smtClean="0"/>
                <a:t>  </a:t>
              </a:r>
              <a:r>
                <a:rPr lang="es-PE" sz="1000" dirty="0" err="1" smtClean="0">
                  <a:latin typeface="+mj-lt"/>
                </a:rPr>
                <a:t>Pricos</a:t>
              </a:r>
              <a:endParaRPr lang="es-PE" sz="1000" dirty="0">
                <a:latin typeface="+mj-lt"/>
              </a:endParaRPr>
            </a:p>
            <a:p>
              <a:pPr defTabSz="899320" fontAlgn="base">
                <a:spcBef>
                  <a:spcPct val="0"/>
                </a:spcBef>
                <a:buClr>
                  <a:srgbClr val="000000"/>
                </a:buClr>
              </a:pPr>
              <a:r>
                <a:rPr lang="es-PE" sz="1000" b="1" dirty="0"/>
                <a:t>  </a:t>
              </a:r>
              <a:r>
                <a:rPr lang="es-PE" sz="1000" b="1" dirty="0" smtClean="0">
                  <a:latin typeface="+mj-lt"/>
                </a:rPr>
                <a:t>Diario </a:t>
              </a:r>
              <a:r>
                <a:rPr lang="es-PE" sz="1000" b="1" dirty="0">
                  <a:latin typeface="+mj-lt"/>
                </a:rPr>
                <a:t>y </a:t>
              </a:r>
              <a:r>
                <a:rPr lang="es-PE" sz="1000" b="1" dirty="0" smtClean="0">
                  <a:latin typeface="+mj-lt"/>
                </a:rPr>
                <a:t>Mayor </a:t>
              </a:r>
              <a:r>
                <a:rPr lang="es-PE" sz="1000" b="1" dirty="0">
                  <a:latin typeface="+mj-lt"/>
                </a:rPr>
                <a:t>electrónico:</a:t>
              </a:r>
            </a:p>
            <a:p>
              <a:pPr defTabSz="899320" fontAlgn="base">
                <a:spcBef>
                  <a:spcPct val="0"/>
                </a:spcBef>
                <a:buClr>
                  <a:srgbClr val="000000"/>
                </a:buClr>
              </a:pPr>
              <a:r>
                <a:rPr lang="es-PE" sz="1000" b="1" dirty="0"/>
                <a:t>  </a:t>
              </a:r>
              <a:r>
                <a:rPr lang="es-PE" sz="1000" dirty="0" err="1" smtClean="0">
                  <a:latin typeface="+mj-lt"/>
                </a:rPr>
                <a:t>Pricos</a:t>
              </a:r>
              <a:endParaRPr lang="en-GB" sz="1000" dirty="0">
                <a:latin typeface="+mj-lt"/>
              </a:endParaRPr>
            </a:p>
          </p:txBody>
        </p:sp>
      </p:grpSp>
      <p:grpSp>
        <p:nvGrpSpPr>
          <p:cNvPr id="59" name="Group 58"/>
          <p:cNvGrpSpPr/>
          <p:nvPr/>
        </p:nvGrpSpPr>
        <p:grpSpPr>
          <a:xfrm>
            <a:off x="6478106" y="4880095"/>
            <a:ext cx="2270366" cy="1210585"/>
            <a:chOff x="7189441" y="5189899"/>
            <a:chExt cx="2573079" cy="1371995"/>
          </a:xfrm>
        </p:grpSpPr>
        <p:cxnSp>
          <p:nvCxnSpPr>
            <p:cNvPr id="60" name="Elbow Connector 59"/>
            <p:cNvCxnSpPr>
              <a:stCxn id="61" idx="0"/>
              <a:endCxn id="36" idx="2"/>
            </p:cNvCxnSpPr>
            <p:nvPr/>
          </p:nvCxnSpPr>
          <p:spPr>
            <a:xfrm rot="16200000" flipV="1">
              <a:off x="7758630" y="5045849"/>
              <a:ext cx="573301" cy="861402"/>
            </a:xfrm>
            <a:prstGeom prst="bentConnector3">
              <a:avLst>
                <a:gd name="adj1" fmla="val 50000"/>
              </a:avLst>
            </a:prstGeom>
            <a:ln w="31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189441" y="5763201"/>
              <a:ext cx="2573079" cy="798693"/>
            </a:xfrm>
            <a:prstGeom prst="rect">
              <a:avLst/>
            </a:prstGeom>
            <a:solidFill>
              <a:schemeClr val="tx2">
                <a:lumMod val="60000"/>
                <a:lumOff val="40000"/>
              </a:schemeClr>
            </a:solidFill>
            <a:ln w="6350">
              <a:solidFill>
                <a:schemeClr val="accent1"/>
              </a:solidFill>
            </a:ln>
          </p:spPr>
          <p:txBody>
            <a:bodyPr vert="horz" wrap="square" lIns="40341" tIns="44948" rIns="40341" bIns="44948" rtlCol="0" anchor="ctr">
              <a:noAutofit/>
            </a:bodyPr>
            <a:lstStyle/>
            <a:p>
              <a:pPr marL="85725" lvl="1" defTabSz="899320" fontAlgn="base">
                <a:spcBef>
                  <a:spcPct val="0"/>
                </a:spcBef>
                <a:buClr>
                  <a:srgbClr val="000000"/>
                </a:buClr>
              </a:pPr>
              <a:r>
                <a:rPr lang="es-PE" sz="1000" b="1" dirty="0" err="1" smtClean="0">
                  <a:latin typeface="+mj-lt"/>
                </a:rPr>
                <a:t>RC</a:t>
              </a:r>
              <a:r>
                <a:rPr lang="es-PE" sz="1000" b="1" dirty="0" smtClean="0">
                  <a:latin typeface="+mj-lt"/>
                </a:rPr>
                <a:t> y </a:t>
              </a:r>
              <a:r>
                <a:rPr lang="es-PE" sz="1000" b="1" dirty="0" err="1" smtClean="0">
                  <a:latin typeface="+mj-lt"/>
                </a:rPr>
                <a:t>RV</a:t>
              </a:r>
              <a:r>
                <a:rPr lang="es-PE" sz="1000" b="1" dirty="0" smtClean="0">
                  <a:latin typeface="+mj-lt"/>
                </a:rPr>
                <a:t> electrónico:</a:t>
              </a:r>
              <a:r>
                <a:rPr lang="es-PE" sz="1000" dirty="0" smtClean="0">
                  <a:latin typeface="+mj-lt"/>
                </a:rPr>
                <a:t> </a:t>
              </a:r>
            </a:p>
            <a:p>
              <a:pPr marL="85725" lvl="1" defTabSz="899320" fontAlgn="base">
                <a:spcBef>
                  <a:spcPct val="0"/>
                </a:spcBef>
                <a:spcAft>
                  <a:spcPts val="529"/>
                </a:spcAft>
                <a:buClr>
                  <a:srgbClr val="000000"/>
                </a:buClr>
              </a:pPr>
              <a:r>
                <a:rPr lang="es-PE" sz="1000" dirty="0" smtClean="0">
                  <a:latin typeface="+mj-lt"/>
                </a:rPr>
                <a:t>Ingresos Brutos &gt; 150 </a:t>
              </a:r>
              <a:r>
                <a:rPr lang="es-PE" sz="1000" dirty="0" err="1" smtClean="0">
                  <a:latin typeface="+mj-lt"/>
                </a:rPr>
                <a:t>UIT</a:t>
              </a:r>
              <a:endParaRPr lang="es-PE" sz="1000" dirty="0" smtClean="0">
                <a:latin typeface="+mj-lt"/>
              </a:endParaRPr>
            </a:p>
            <a:p>
              <a:pPr marL="85725" lvl="1" defTabSz="899320" fontAlgn="base">
                <a:spcBef>
                  <a:spcPct val="0"/>
                </a:spcBef>
                <a:buClr>
                  <a:srgbClr val="000000"/>
                </a:buClr>
              </a:pPr>
              <a:r>
                <a:rPr lang="es-PE" sz="1000" b="1" dirty="0" smtClean="0">
                  <a:latin typeface="+mj-lt"/>
                </a:rPr>
                <a:t>Diario y Mayor electrónico:</a:t>
              </a:r>
            </a:p>
            <a:p>
              <a:pPr marL="85725" lvl="1" defTabSz="899320" fontAlgn="base">
                <a:spcBef>
                  <a:spcPct val="0"/>
                </a:spcBef>
                <a:buClr>
                  <a:srgbClr val="000000"/>
                </a:buClr>
              </a:pPr>
              <a:r>
                <a:rPr lang="es-PE" sz="1000" dirty="0" smtClean="0">
                  <a:latin typeface="+mj-lt"/>
                </a:rPr>
                <a:t>Nuevos </a:t>
              </a:r>
              <a:r>
                <a:rPr lang="es-PE" sz="1000" dirty="0" err="1" smtClean="0">
                  <a:latin typeface="+mj-lt"/>
                </a:rPr>
                <a:t>pricos</a:t>
              </a:r>
              <a:endParaRPr lang="es-PE" sz="1000" dirty="0">
                <a:latin typeface="+mj-lt"/>
              </a:endParaRPr>
            </a:p>
          </p:txBody>
        </p:sp>
      </p:grpSp>
      <p:sp>
        <p:nvSpPr>
          <p:cNvPr id="93" name="TextBox 92"/>
          <p:cNvSpPr txBox="1"/>
          <p:nvPr/>
        </p:nvSpPr>
        <p:spPr>
          <a:xfrm>
            <a:off x="455240" y="1268760"/>
            <a:ext cx="8077200" cy="432048"/>
          </a:xfrm>
          <a:prstGeom prst="rect">
            <a:avLst/>
          </a:prstGeom>
          <a:noFill/>
        </p:spPr>
        <p:txBody>
          <a:bodyPr wrap="none" lIns="0" tIns="0" rIns="0" bIns="0" rtlCol="0">
            <a:noAutofit/>
          </a:bodyPr>
          <a:lstStyle/>
          <a:p>
            <a:pPr indent="-274320">
              <a:spcAft>
                <a:spcPts val="900"/>
              </a:spcAft>
            </a:pPr>
            <a:r>
              <a:rPr lang="es-PE" sz="1600" dirty="0" smtClean="0">
                <a:latin typeface="Georgia" pitchFamily="18" charset="0"/>
              </a:rPr>
              <a:t>Cronología de la implementación de los libros electrónicos por </a:t>
            </a:r>
            <a:r>
              <a:rPr lang="es-PE" sz="1600" dirty="0" err="1" smtClean="0">
                <a:latin typeface="Georgia" pitchFamily="18" charset="0"/>
              </a:rPr>
              <a:t>SUNAT</a:t>
            </a:r>
            <a:r>
              <a:rPr lang="es-PE" sz="1600" dirty="0" smtClean="0">
                <a:latin typeface="Georgia" pitchFamily="18" charset="0"/>
              </a:rPr>
              <a:t>:</a:t>
            </a:r>
          </a:p>
        </p:txBody>
      </p:sp>
    </p:spTree>
    <p:extLst>
      <p:ext uri="{BB962C8B-B14F-4D97-AF65-F5344CB8AC3E}">
        <p14:creationId xmlns:p14="http://schemas.microsoft.com/office/powerpoint/2010/main" val="1863692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PE" dirty="0" smtClean="0"/>
              <a:t>Marco legal aplicable</a:t>
            </a:r>
            <a:endParaRPr lang="es-PE" i="1" dirty="0"/>
          </a:p>
        </p:txBody>
      </p:sp>
      <p:sp>
        <p:nvSpPr>
          <p:cNvPr id="8" name="TextBox 7"/>
          <p:cNvSpPr txBox="1"/>
          <p:nvPr/>
        </p:nvSpPr>
        <p:spPr>
          <a:xfrm>
            <a:off x="7158136" y="2971800"/>
            <a:ext cx="1518320" cy="3200400"/>
          </a:xfrm>
          <a:prstGeom prst="rect">
            <a:avLst/>
          </a:prstGeom>
          <a:noFill/>
        </p:spPr>
        <p:txBody>
          <a:bodyPr wrap="none" lIns="0" tIns="0" rIns="0" bIns="0" rtlCol="0" anchor="b" anchorCtr="0">
            <a:noAutofit/>
          </a:bodyPr>
          <a:lstStyle/>
          <a:p>
            <a:pPr>
              <a:lnSpc>
                <a:spcPts val="20000"/>
              </a:lnSpc>
            </a:pPr>
            <a:r>
              <a:rPr lang="es-PE" sz="24000" b="1" i="1" dirty="0" smtClean="0">
                <a:solidFill>
                  <a:schemeClr val="bg1"/>
                </a:solidFill>
                <a:latin typeface="Georgia" pitchFamily="18" charset="0"/>
              </a:rPr>
              <a:t>2</a:t>
            </a:r>
          </a:p>
        </p:txBody>
      </p:sp>
    </p:spTree>
    <p:extLst>
      <p:ext uri="{BB962C8B-B14F-4D97-AF65-F5344CB8AC3E}">
        <p14:creationId xmlns:p14="http://schemas.microsoft.com/office/powerpoint/2010/main" val="38352331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077200" cy="532810"/>
          </a:xfrm>
          <a:solidFill>
            <a:schemeClr val="bg1"/>
          </a:solidFill>
          <a:ln>
            <a:noFill/>
          </a:ln>
        </p:spPr>
        <p:txBody>
          <a:bodyPr>
            <a:normAutofit fontScale="90000"/>
          </a:bodyPr>
          <a:lstStyle/>
          <a:p>
            <a:r>
              <a:rPr lang="es-PE" dirty="0" smtClean="0">
                <a:solidFill>
                  <a:srgbClr val="E56700"/>
                </a:solidFill>
              </a:rPr>
              <a:t>Marco </a:t>
            </a:r>
            <a:r>
              <a:rPr lang="es-PE" dirty="0">
                <a:solidFill>
                  <a:srgbClr val="E56700"/>
                </a:solidFill>
              </a:rPr>
              <a:t>l</a:t>
            </a:r>
            <a:r>
              <a:rPr lang="es-PE" dirty="0" smtClean="0">
                <a:solidFill>
                  <a:srgbClr val="E56700"/>
                </a:solidFill>
              </a:rPr>
              <a:t>egal aplicable</a:t>
            </a:r>
            <a:r>
              <a:rPr lang="es-PE" sz="2000" b="0" i="0" dirty="0" smtClean="0">
                <a:solidFill>
                  <a:srgbClr val="E56700"/>
                </a:solidFill>
              </a:rPr>
              <a:t/>
            </a:r>
            <a:br>
              <a:rPr lang="es-PE" sz="2000" b="0" i="0" dirty="0" smtClean="0">
                <a:solidFill>
                  <a:srgbClr val="E56700"/>
                </a:solidFill>
              </a:rPr>
            </a:br>
            <a:r>
              <a:rPr lang="es-PE" dirty="0" smtClean="0">
                <a:solidFill>
                  <a:srgbClr val="882020"/>
                </a:solidFill>
              </a:rPr>
              <a:t/>
            </a:r>
            <a:br>
              <a:rPr lang="es-PE" dirty="0" smtClean="0">
                <a:solidFill>
                  <a:srgbClr val="882020"/>
                </a:solidFill>
              </a:rPr>
            </a:br>
            <a:endParaRPr lang="es-PE" dirty="0">
              <a:solidFill>
                <a:srgbClr val="882020"/>
              </a:solidFill>
            </a:endParaRPr>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3081900122"/>
              </p:ext>
            </p:extLst>
          </p:nvPr>
        </p:nvGraphicFramePr>
        <p:xfrm>
          <a:off x="0" y="1772816"/>
          <a:ext cx="9036496" cy="4416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
          </p:nvPr>
        </p:nvSpPr>
        <p:spPr/>
        <p:txBody>
          <a:bodyPr/>
          <a:lstStyle/>
          <a:p>
            <a:r>
              <a:rPr lang="es-PE" smtClean="0"/>
              <a:t>Slide </a:t>
            </a:r>
            <a:fld id="{E0B119FE-5F23-4289-973C-A849B3FE8C59}" type="slidenum">
              <a:rPr lang="es-PE" smtClean="0"/>
              <a:pPr/>
              <a:t>7</a:t>
            </a:fld>
            <a:endParaRPr lang="es-PE" dirty="0"/>
          </a:p>
        </p:txBody>
      </p:sp>
      <p:sp>
        <p:nvSpPr>
          <p:cNvPr id="5" name="Date Placeholder 4"/>
          <p:cNvSpPr>
            <a:spLocks noGrp="1"/>
          </p:cNvSpPr>
          <p:nvPr>
            <p:ph type="dt" sz="half" idx="2"/>
          </p:nvPr>
        </p:nvSpPr>
        <p:spPr/>
        <p:txBody>
          <a:bodyPr/>
          <a:lstStyle/>
          <a:p>
            <a:r>
              <a:rPr lang="es-PE" dirty="0" smtClean="0"/>
              <a:t>Junio 2016</a:t>
            </a:r>
            <a:endParaRPr lang="es-PE" dirty="0"/>
          </a:p>
        </p:txBody>
      </p:sp>
    </p:spTree>
    <p:extLst>
      <p:ext uri="{BB962C8B-B14F-4D97-AF65-F5344CB8AC3E}">
        <p14:creationId xmlns:p14="http://schemas.microsoft.com/office/powerpoint/2010/main" val="386286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06016"/>
            <a:ext cx="8077200" cy="1066800"/>
          </a:xfrm>
        </p:spPr>
        <p:txBody>
          <a:bodyPr/>
          <a:lstStyle/>
          <a:p>
            <a:r>
              <a:rPr lang="es-PE" dirty="0" smtClean="0"/>
              <a:t>Sistemas de Libros Electrónicos:</a:t>
            </a:r>
            <a:br>
              <a:rPr lang="es-PE" dirty="0" smtClean="0"/>
            </a:br>
            <a:r>
              <a:rPr lang="es-PE" dirty="0" smtClean="0"/>
              <a:t>Portal y PLE</a:t>
            </a:r>
            <a:endParaRPr lang="es-PE" i="1" dirty="0"/>
          </a:p>
        </p:txBody>
      </p:sp>
      <p:sp>
        <p:nvSpPr>
          <p:cNvPr id="8" name="TextBox 7"/>
          <p:cNvSpPr txBox="1"/>
          <p:nvPr/>
        </p:nvSpPr>
        <p:spPr>
          <a:xfrm>
            <a:off x="7158136" y="2971800"/>
            <a:ext cx="1518320" cy="3200400"/>
          </a:xfrm>
          <a:prstGeom prst="rect">
            <a:avLst/>
          </a:prstGeom>
          <a:noFill/>
        </p:spPr>
        <p:txBody>
          <a:bodyPr wrap="none" lIns="0" tIns="0" rIns="0" bIns="0" rtlCol="0" anchor="b" anchorCtr="0">
            <a:noAutofit/>
          </a:bodyPr>
          <a:lstStyle/>
          <a:p>
            <a:pPr>
              <a:lnSpc>
                <a:spcPts val="20000"/>
              </a:lnSpc>
            </a:pPr>
            <a:r>
              <a:rPr lang="es-MX" sz="24000" b="1" i="1" dirty="0" smtClean="0">
                <a:solidFill>
                  <a:schemeClr val="bg1"/>
                </a:solidFill>
                <a:latin typeface="Georgia" pitchFamily="18" charset="0"/>
              </a:rPr>
              <a:t>3</a:t>
            </a:r>
            <a:endParaRPr lang="es-PE" sz="24000" b="1" i="1" dirty="0" smtClean="0">
              <a:solidFill>
                <a:schemeClr val="bg1"/>
              </a:solidFill>
              <a:latin typeface="Georgia" pitchFamily="18" charset="0"/>
            </a:endParaRPr>
          </a:p>
        </p:txBody>
      </p:sp>
    </p:spTree>
    <p:extLst>
      <p:ext uri="{BB962C8B-B14F-4D97-AF65-F5344CB8AC3E}">
        <p14:creationId xmlns:p14="http://schemas.microsoft.com/office/powerpoint/2010/main" val="36923844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noFill/>
          </a:ln>
        </p:spPr>
        <p:txBody>
          <a:bodyPr>
            <a:normAutofit fontScale="90000"/>
          </a:bodyPr>
          <a:lstStyle/>
          <a:p>
            <a:r>
              <a:rPr lang="es-PE" dirty="0" smtClean="0">
                <a:solidFill>
                  <a:schemeClr val="tx2"/>
                </a:solidFill>
              </a:rPr>
              <a:t>Sistemas de </a:t>
            </a:r>
            <a:r>
              <a:rPr lang="es-PE" dirty="0">
                <a:solidFill>
                  <a:schemeClr val="tx2"/>
                </a:solidFill>
              </a:rPr>
              <a:t>L</a:t>
            </a:r>
            <a:r>
              <a:rPr lang="es-PE" dirty="0" smtClean="0">
                <a:solidFill>
                  <a:schemeClr val="tx2"/>
                </a:solidFill>
              </a:rPr>
              <a:t>ibros Electrónicos:</a:t>
            </a:r>
            <a:r>
              <a:rPr lang="es-PE" sz="2000" b="0" i="0" dirty="0" smtClean="0">
                <a:solidFill>
                  <a:srgbClr val="E56700"/>
                </a:solidFill>
              </a:rPr>
              <a:t/>
            </a:r>
            <a:br>
              <a:rPr lang="es-PE" sz="2000" b="0" i="0" dirty="0" smtClean="0">
                <a:solidFill>
                  <a:srgbClr val="E56700"/>
                </a:solidFill>
              </a:rPr>
            </a:br>
            <a:r>
              <a:rPr lang="es-PE" dirty="0" smtClean="0">
                <a:solidFill>
                  <a:srgbClr val="882020"/>
                </a:solidFill>
              </a:rPr>
              <a:t/>
            </a:r>
            <a:br>
              <a:rPr lang="es-PE" dirty="0" smtClean="0">
                <a:solidFill>
                  <a:srgbClr val="882020"/>
                </a:solidFill>
              </a:rPr>
            </a:br>
            <a:endParaRPr lang="es-PE" dirty="0">
              <a:solidFill>
                <a:srgbClr val="882020"/>
              </a:solidFill>
            </a:endParaRPr>
          </a:p>
        </p:txBody>
      </p:sp>
      <p:sp>
        <p:nvSpPr>
          <p:cNvPr id="6" name="Content Placeholder 5"/>
          <p:cNvSpPr>
            <a:spLocks noGrp="1"/>
          </p:cNvSpPr>
          <p:nvPr>
            <p:ph sz="quarter" idx="14"/>
          </p:nvPr>
        </p:nvSpPr>
        <p:spPr>
          <a:xfrm>
            <a:off x="1015625" y="1107734"/>
            <a:ext cx="3414320" cy="300948"/>
          </a:xfrm>
        </p:spPr>
        <p:txBody>
          <a:bodyPr anchor="ctr"/>
          <a:lstStyle/>
          <a:p>
            <a:pPr algn="ctr"/>
            <a:r>
              <a:rPr lang="es-PE" sz="1400" b="1" dirty="0" smtClean="0"/>
              <a:t>Portal</a:t>
            </a:r>
            <a:endParaRPr lang="es-PE" sz="1400" b="1" dirty="0"/>
          </a:p>
        </p:txBody>
      </p:sp>
      <p:sp>
        <p:nvSpPr>
          <p:cNvPr id="8" name="Content Placeholder 7"/>
          <p:cNvSpPr>
            <a:spLocks noGrp="1"/>
          </p:cNvSpPr>
          <p:nvPr>
            <p:ph sz="quarter" idx="15"/>
          </p:nvPr>
        </p:nvSpPr>
        <p:spPr>
          <a:xfrm>
            <a:off x="4620217" y="1086296"/>
            <a:ext cx="2976119" cy="326480"/>
          </a:xfrm>
        </p:spPr>
        <p:txBody>
          <a:bodyPr anchor="ctr"/>
          <a:lstStyle/>
          <a:p>
            <a:pPr algn="ctr"/>
            <a:r>
              <a:rPr lang="es-PE" sz="1400" b="1" dirty="0" smtClean="0"/>
              <a:t>Programa de Libros Electrónicos</a:t>
            </a:r>
            <a:endParaRPr lang="es-PE" sz="1400" b="1" dirty="0"/>
          </a:p>
        </p:txBody>
      </p:sp>
      <p:sp>
        <p:nvSpPr>
          <p:cNvPr id="18" name="Footer Placeholder 3"/>
          <p:cNvSpPr>
            <a:spLocks noGrp="1"/>
          </p:cNvSpPr>
          <p:nvPr>
            <p:ph type="ftr" sz="quarter" idx="3"/>
          </p:nvPr>
        </p:nvSpPr>
        <p:spPr/>
        <p:txBody>
          <a:bodyPr/>
          <a:lstStyle/>
          <a:p>
            <a:r>
              <a:rPr lang="es-PE" smtClean="0"/>
              <a:t>Libros electrónicos</a:t>
            </a:r>
            <a:endParaRPr lang="es-PE" dirty="0"/>
          </a:p>
        </p:txBody>
      </p:sp>
      <p:sp>
        <p:nvSpPr>
          <p:cNvPr id="7" name="Slide Number Placeholder 6"/>
          <p:cNvSpPr>
            <a:spLocks noGrp="1"/>
          </p:cNvSpPr>
          <p:nvPr>
            <p:ph type="sldNum" sz="quarter" idx="4"/>
          </p:nvPr>
        </p:nvSpPr>
        <p:spPr/>
        <p:txBody>
          <a:bodyPr/>
          <a:lstStyle/>
          <a:p>
            <a:r>
              <a:rPr lang="es-PE" smtClean="0"/>
              <a:t>Slide </a:t>
            </a:r>
            <a:fld id="{E0B119FE-5F23-4289-973C-A849B3FE8C59}" type="slidenum">
              <a:rPr lang="es-PE" smtClean="0"/>
              <a:pPr/>
              <a:t>9</a:t>
            </a:fld>
            <a:endParaRPr lang="es-PE" dirty="0"/>
          </a:p>
        </p:txBody>
      </p:sp>
      <p:sp>
        <p:nvSpPr>
          <p:cNvPr id="5" name="Date Placeholder 4"/>
          <p:cNvSpPr>
            <a:spLocks noGrp="1"/>
          </p:cNvSpPr>
          <p:nvPr>
            <p:ph type="dt" sz="half" idx="2"/>
          </p:nvPr>
        </p:nvSpPr>
        <p:spPr/>
        <p:txBody>
          <a:bodyPr/>
          <a:lstStyle/>
          <a:p>
            <a:r>
              <a:rPr lang="es-PE" dirty="0" smtClean="0"/>
              <a:t>Junio 2016</a:t>
            </a:r>
            <a:endParaRPr lang="es-PE" dirty="0"/>
          </a:p>
        </p:txBody>
      </p:sp>
      <p:pic>
        <p:nvPicPr>
          <p:cNvPr id="9" name="Picture 8"/>
          <p:cNvPicPr>
            <a:picLocks noChangeAspect="1"/>
          </p:cNvPicPr>
          <p:nvPr/>
        </p:nvPicPr>
        <p:blipFill>
          <a:blip r:embed="rId3"/>
          <a:stretch>
            <a:fillRect/>
          </a:stretch>
        </p:blipFill>
        <p:spPr>
          <a:xfrm>
            <a:off x="1417459" y="1647220"/>
            <a:ext cx="2578477" cy="18127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p:cNvPicPr>
            <a:picLocks noChangeAspect="1"/>
          </p:cNvPicPr>
          <p:nvPr/>
        </p:nvPicPr>
        <p:blipFill>
          <a:blip r:embed="rId4"/>
          <a:stretch>
            <a:fillRect/>
          </a:stretch>
        </p:blipFill>
        <p:spPr>
          <a:xfrm>
            <a:off x="4932040" y="1606971"/>
            <a:ext cx="2376264" cy="18529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ounded Rectangle 2"/>
          <p:cNvSpPr/>
          <p:nvPr/>
        </p:nvSpPr>
        <p:spPr bwMode="ltGray">
          <a:xfrm>
            <a:off x="1015625" y="3729397"/>
            <a:ext cx="3386605" cy="17878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marL="342900" indent="-342900">
              <a:buFont typeface="+mj-lt"/>
              <a:buAutoNum type="arabicPeriod"/>
            </a:pPr>
            <a:r>
              <a:rPr lang="es-PE" sz="1300" dirty="0" smtClean="0">
                <a:solidFill>
                  <a:schemeClr val="tx1"/>
                </a:solidFill>
                <a:latin typeface="Georgia" pitchFamily="18" charset="0"/>
              </a:rPr>
              <a:t>Se realiza a través de internet.</a:t>
            </a:r>
          </a:p>
          <a:p>
            <a:pPr marL="342900" indent="-342900">
              <a:buFont typeface="+mj-lt"/>
              <a:buAutoNum type="arabicPeriod"/>
            </a:pPr>
            <a:r>
              <a:rPr lang="es-PE" sz="1300" dirty="0" smtClean="0">
                <a:solidFill>
                  <a:schemeClr val="tx1"/>
                </a:solidFill>
                <a:latin typeface="Georgia" pitchFamily="18" charset="0"/>
              </a:rPr>
              <a:t>La conservación del libro está a cargo de la </a:t>
            </a:r>
            <a:r>
              <a:rPr lang="es-PE" sz="1300" dirty="0" err="1" smtClean="0">
                <a:solidFill>
                  <a:schemeClr val="tx1"/>
                </a:solidFill>
                <a:latin typeface="Georgia" pitchFamily="18" charset="0"/>
              </a:rPr>
              <a:t>SUNAT</a:t>
            </a:r>
            <a:r>
              <a:rPr lang="es-PE" sz="1300" dirty="0" smtClean="0">
                <a:solidFill>
                  <a:schemeClr val="tx1"/>
                </a:solidFill>
                <a:latin typeface="Georgia" pitchFamily="18" charset="0"/>
              </a:rPr>
              <a:t>.</a:t>
            </a:r>
          </a:p>
          <a:p>
            <a:pPr marL="342900" indent="-342900">
              <a:buFont typeface="+mj-lt"/>
              <a:buAutoNum type="arabicPeriod"/>
            </a:pPr>
            <a:r>
              <a:rPr lang="es-PE" sz="1300" dirty="0" smtClean="0">
                <a:solidFill>
                  <a:schemeClr val="tx1"/>
                </a:solidFill>
                <a:latin typeface="Georgia" pitchFamily="18" charset="0"/>
              </a:rPr>
              <a:t>Permite enviar información del registro de compras y ventas en *</a:t>
            </a:r>
            <a:r>
              <a:rPr lang="es-PE" sz="1300" dirty="0" err="1" smtClean="0">
                <a:solidFill>
                  <a:schemeClr val="tx1"/>
                </a:solidFill>
                <a:latin typeface="Georgia" pitchFamily="18" charset="0"/>
              </a:rPr>
              <a:t>txt</a:t>
            </a:r>
            <a:r>
              <a:rPr lang="es-PE" sz="1300" dirty="0" smtClean="0">
                <a:solidFill>
                  <a:schemeClr val="tx1"/>
                </a:solidFill>
                <a:latin typeface="Georgia" pitchFamily="18" charset="0"/>
              </a:rPr>
              <a:t>.</a:t>
            </a:r>
          </a:p>
          <a:p>
            <a:pPr marL="342900" indent="-342900">
              <a:buFont typeface="+mj-lt"/>
              <a:buAutoNum type="arabicPeriod"/>
            </a:pPr>
            <a:r>
              <a:rPr lang="es-PE" sz="1300" dirty="0" smtClean="0">
                <a:solidFill>
                  <a:schemeClr val="tx1"/>
                </a:solidFill>
                <a:latin typeface="Georgia" pitchFamily="18" charset="0"/>
              </a:rPr>
              <a:t>Sólo en el caso del registro de ventas permite el llenado manual.</a:t>
            </a:r>
          </a:p>
        </p:txBody>
      </p:sp>
      <p:sp>
        <p:nvSpPr>
          <p:cNvPr id="21" name="Rounded Rectangle 20"/>
          <p:cNvSpPr/>
          <p:nvPr/>
        </p:nvSpPr>
        <p:spPr bwMode="ltGray">
          <a:xfrm>
            <a:off x="4476200" y="3730496"/>
            <a:ext cx="3368064" cy="1786736"/>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marL="342900" indent="-342900">
              <a:buFont typeface="+mj-lt"/>
              <a:buAutoNum type="arabicPeriod"/>
            </a:pPr>
            <a:r>
              <a:rPr lang="es-PE" sz="1300" dirty="0" smtClean="0">
                <a:solidFill>
                  <a:schemeClr val="tx1"/>
                </a:solidFill>
                <a:latin typeface="Georgia" pitchFamily="18" charset="0"/>
              </a:rPr>
              <a:t>Se realiza a través del PLE.</a:t>
            </a:r>
          </a:p>
          <a:p>
            <a:pPr marL="342900" indent="-342900">
              <a:buFont typeface="+mj-lt"/>
              <a:buAutoNum type="arabicPeriod"/>
            </a:pPr>
            <a:r>
              <a:rPr lang="es-PE" sz="1300" dirty="0" smtClean="0">
                <a:solidFill>
                  <a:schemeClr val="tx1"/>
                </a:solidFill>
                <a:latin typeface="Georgia" pitchFamily="18" charset="0"/>
              </a:rPr>
              <a:t>La conservación del libro está a cargo del contribuyente*.</a:t>
            </a:r>
          </a:p>
          <a:p>
            <a:pPr marL="342900" indent="-342900">
              <a:buFont typeface="+mj-lt"/>
              <a:buAutoNum type="arabicPeriod"/>
            </a:pPr>
            <a:r>
              <a:rPr lang="es-PE" sz="1300" dirty="0" smtClean="0">
                <a:solidFill>
                  <a:schemeClr val="tx1"/>
                </a:solidFill>
                <a:latin typeface="Georgia" pitchFamily="18" charset="0"/>
              </a:rPr>
              <a:t>Permite enviar la información de todos los libros electrónicos en *</a:t>
            </a:r>
            <a:r>
              <a:rPr lang="es-PE" sz="1300" dirty="0" err="1" smtClean="0">
                <a:solidFill>
                  <a:schemeClr val="tx1"/>
                </a:solidFill>
                <a:latin typeface="Georgia" pitchFamily="18" charset="0"/>
              </a:rPr>
              <a:t>txt</a:t>
            </a:r>
            <a:r>
              <a:rPr lang="es-PE" sz="1300" dirty="0" smtClean="0">
                <a:solidFill>
                  <a:schemeClr val="tx1"/>
                </a:solidFill>
                <a:latin typeface="Georgia" pitchFamily="18" charset="0"/>
              </a:rPr>
              <a:t>.</a:t>
            </a:r>
          </a:p>
          <a:p>
            <a:pPr marL="342900" indent="-342900">
              <a:buFont typeface="+mj-lt"/>
              <a:buAutoNum type="arabicPeriod"/>
            </a:pPr>
            <a:r>
              <a:rPr lang="es-PE" sz="1300" dirty="0" smtClean="0">
                <a:solidFill>
                  <a:schemeClr val="tx1"/>
                </a:solidFill>
                <a:latin typeface="Georgia" pitchFamily="18" charset="0"/>
              </a:rPr>
              <a:t>No permite el llenado manual, sólo se trabaja con interfaces.</a:t>
            </a:r>
          </a:p>
        </p:txBody>
      </p:sp>
      <p:sp>
        <p:nvSpPr>
          <p:cNvPr id="22" name="Rounded Rectangle 21"/>
          <p:cNvSpPr/>
          <p:nvPr/>
        </p:nvSpPr>
        <p:spPr bwMode="ltGray">
          <a:xfrm>
            <a:off x="1015625" y="5589240"/>
            <a:ext cx="6828639" cy="576064"/>
          </a:xfrm>
          <a:prstGeom prst="round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s-PE" sz="1600" smtClean="0">
                <a:solidFill>
                  <a:schemeClr val="bg1"/>
                </a:solidFill>
                <a:latin typeface="Georgia" pitchFamily="18" charset="0"/>
              </a:rPr>
              <a:t>El acceso es con el RUC, usuario y clave SOL</a:t>
            </a:r>
            <a:endParaRPr lang="es-PE" sz="1600" dirty="0" smtClean="0">
              <a:solidFill>
                <a:schemeClr val="bg1"/>
              </a:solidFill>
              <a:latin typeface="Georgia" pitchFamily="18" charset="0"/>
            </a:endParaRPr>
          </a:p>
        </p:txBody>
      </p:sp>
      <p:sp>
        <p:nvSpPr>
          <p:cNvPr id="4" name="TextBox 3"/>
          <p:cNvSpPr txBox="1"/>
          <p:nvPr/>
        </p:nvSpPr>
        <p:spPr>
          <a:xfrm>
            <a:off x="3707904" y="6417801"/>
            <a:ext cx="3384376" cy="251559"/>
          </a:xfrm>
          <a:prstGeom prst="rect">
            <a:avLst/>
          </a:prstGeom>
          <a:noFill/>
        </p:spPr>
        <p:txBody>
          <a:bodyPr wrap="square" lIns="0" tIns="0" rIns="0" bIns="0" rtlCol="0">
            <a:noAutofit/>
          </a:bodyPr>
          <a:lstStyle/>
          <a:p>
            <a:pPr indent="-274320">
              <a:spcAft>
                <a:spcPts val="900"/>
              </a:spcAft>
            </a:pPr>
            <a:r>
              <a:rPr lang="es-PE" sz="1200" smtClean="0">
                <a:latin typeface="Georgia" pitchFamily="18" charset="0"/>
              </a:rPr>
              <a:t>*Los PRICOS necesitan un domicilio adicional</a:t>
            </a:r>
            <a:endParaRPr lang="es-PE" sz="1200" dirty="0" smtClean="0">
              <a:latin typeface="Georgia" pitchFamily="18" charset="0"/>
            </a:endParaRPr>
          </a:p>
        </p:txBody>
      </p:sp>
    </p:spTree>
    <p:extLst>
      <p:ext uri="{BB962C8B-B14F-4D97-AF65-F5344CB8AC3E}">
        <p14:creationId xmlns:p14="http://schemas.microsoft.com/office/powerpoint/2010/main" val="37805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ectangleText"/>
</p:tagLst>
</file>

<file path=ppt/tags/tag2.xml><?xml version="1.0" encoding="utf-8"?>
<p:tagLst xmlns:a="http://schemas.openxmlformats.org/drawingml/2006/main" xmlns:r="http://schemas.openxmlformats.org/officeDocument/2006/relationships" xmlns:p="http://schemas.openxmlformats.org/presentationml/2006/main">
  <p:tag name="NAME" val="RectangleText"/>
</p:tagLst>
</file>

<file path=ppt/tags/tag3.xml><?xml version="1.0" encoding="utf-8"?>
<p:tagLst xmlns:a="http://schemas.openxmlformats.org/drawingml/2006/main" xmlns:r="http://schemas.openxmlformats.org/officeDocument/2006/relationships" xmlns:p="http://schemas.openxmlformats.org/presentationml/2006/main">
  <p:tag name="NAME" val="RectangleText"/>
</p:tagLst>
</file>

<file path=ppt/tags/tag4.xml><?xml version="1.0" encoding="utf-8"?>
<p:tagLst xmlns:a="http://schemas.openxmlformats.org/drawingml/2006/main" xmlns:r="http://schemas.openxmlformats.org/officeDocument/2006/relationships" xmlns:p="http://schemas.openxmlformats.org/presentationml/2006/main">
  <p:tag name="NAME" val="RectangleText"/>
</p:tagLst>
</file>

<file path=ppt/tags/tag5.xml><?xml version="1.0" encoding="utf-8"?>
<p:tagLst xmlns:a="http://schemas.openxmlformats.org/drawingml/2006/main" xmlns:r="http://schemas.openxmlformats.org/officeDocument/2006/relationships" xmlns:p="http://schemas.openxmlformats.org/presentationml/2006/main">
  <p:tag name="NAME" val="RectangleText"/>
</p:tagLst>
</file>

<file path=ppt/tags/tag6.xml><?xml version="1.0" encoding="utf-8"?>
<p:tagLst xmlns:a="http://schemas.openxmlformats.org/drawingml/2006/main" xmlns:r="http://schemas.openxmlformats.org/officeDocument/2006/relationships" xmlns:p="http://schemas.openxmlformats.org/presentationml/2006/main">
  <p:tag name="NAME" val="RectangleText"/>
</p:tagLst>
</file>

<file path=ppt/tags/tag7.xml><?xml version="1.0" encoding="utf-8"?>
<p:tagLst xmlns:a="http://schemas.openxmlformats.org/drawingml/2006/main" xmlns:r="http://schemas.openxmlformats.org/officeDocument/2006/relationships" xmlns:p="http://schemas.openxmlformats.org/presentationml/2006/main">
  <p:tag name="NAME" val="RectangleText"/>
</p:tagLst>
</file>

<file path=ppt/tags/tag8.xml><?xml version="1.0" encoding="utf-8"?>
<p:tagLst xmlns:a="http://schemas.openxmlformats.org/drawingml/2006/main" xmlns:r="http://schemas.openxmlformats.org/officeDocument/2006/relationships" xmlns:p="http://schemas.openxmlformats.org/presentationml/2006/main">
  <p:tag name="NAME" val="RectangleText"/>
</p:tagLst>
</file>

<file path=ppt/tags/tag9.xml><?xml version="1.0" encoding="utf-8"?>
<p:tagLst xmlns:a="http://schemas.openxmlformats.org/drawingml/2006/main" xmlns:r="http://schemas.openxmlformats.org/officeDocument/2006/relationships" xmlns:p="http://schemas.openxmlformats.org/presentationml/2006/main">
  <p:tag name="NAME" val="RectangleText"/>
</p:tagLst>
</file>

<file path=ppt/theme/theme1.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ZMAuto</vt:lpwstr>
  </property>
  <property fmtid="{D5CDD505-2E9C-101B-9397-08002B2CF9AE}" pid="3" name="SizeBefore">
    <vt:lpwstr>1974830</vt:lpwstr>
  </property>
  <property fmtid="{D5CDD505-2E9C-101B-9397-08002B2CF9AE}" pid="4" name="OptimizationTime">
    <vt:lpwstr>20160610_1647</vt:lpwstr>
  </property>
</Properties>
</file>

<file path=docProps/app.xml><?xml version="1.0" encoding="utf-8"?>
<Properties xmlns="http://schemas.openxmlformats.org/officeDocument/2006/extended-properties" xmlns:vt="http://schemas.openxmlformats.org/officeDocument/2006/docPropsVTypes">
  <Template/>
  <TotalTime>33965</TotalTime>
  <Words>2882</Words>
  <Application>Microsoft Office PowerPoint</Application>
  <PresentationFormat>On-screen Show (4:3)</PresentationFormat>
  <Paragraphs>615</Paragraphs>
  <Slides>30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Georgia</vt:lpstr>
      <vt:lpstr>Helvetica-Normal</vt:lpstr>
      <vt:lpstr>Wingdings</vt:lpstr>
      <vt:lpstr>Wingdings 2</vt:lpstr>
      <vt:lpstr>PwC</vt:lpstr>
      <vt:lpstr>PowerPoint Presentation</vt:lpstr>
      <vt:lpstr>PowerPoint Presentation</vt:lpstr>
      <vt:lpstr>Antecedentes</vt:lpstr>
      <vt:lpstr>Antecedentes  </vt:lpstr>
      <vt:lpstr>Antecedentes  </vt:lpstr>
      <vt:lpstr>Marco legal aplicable</vt:lpstr>
      <vt:lpstr>Marco legal aplicable  </vt:lpstr>
      <vt:lpstr>Sistemas de Libros Electrónicos: Portal y PLE</vt:lpstr>
      <vt:lpstr>Sistemas de Libros Electrónicos:  </vt:lpstr>
      <vt:lpstr>Nuevos sujetos obligados a llevar libros electrónicos a partir del 2016</vt:lpstr>
      <vt:lpstr>Obligados a llevar Libros Electrónicos 2016</vt:lpstr>
      <vt:lpstr>Novedades de la versión 5.0 del Programa de Libros Electrónicos (PLE)</vt:lpstr>
      <vt:lpstr>Novedades de la versión 5.0 del PLE </vt:lpstr>
      <vt:lpstr>Novedades de la versión 5.0 del PLE A. Nuevos formatos</vt:lpstr>
      <vt:lpstr>Novedades de la versión 5.0 del PLE B. Nuevos campos</vt:lpstr>
      <vt:lpstr>Novedades de la versión 5.0 del PLE B. Nuevos campos</vt:lpstr>
      <vt:lpstr>Novedades de la versión 5.0 del PLE B. Nuevos campos</vt:lpstr>
      <vt:lpstr>Novedades de la versión 5.0 del PLE B. Nuevos campos</vt:lpstr>
      <vt:lpstr>Novedades de la versión 5.0 del PLE B. Nuevos campos</vt:lpstr>
      <vt:lpstr>Novedades de la versión 5.0 del PLE B. Nuevos campos</vt:lpstr>
      <vt:lpstr>Novedades de la versión 5.0 del PLE B. Nuevos campos</vt:lpstr>
      <vt:lpstr>Novedades de la versión 5.0 del PLE C. Nuevos campos obligatorios</vt:lpstr>
      <vt:lpstr>Novedades de la versión 5.0 del PLE C. Nuevos campos obligatorios</vt:lpstr>
      <vt:lpstr>Novedades de la versión 5.0 del PLE D. Nuevas tablas</vt:lpstr>
      <vt:lpstr>Sanciones tributarias </vt:lpstr>
      <vt:lpstr>Sanciones Tributarias asociadas a libros electrónicos</vt:lpstr>
      <vt:lpstr>Comentarios finales </vt:lpstr>
      <vt:lpstr>Comentarios finales: Operatividad</vt:lpstr>
      <vt:lpstr>Comentarios finales A tener en cuenta</vt:lpstr>
      <vt:lpstr>pwc.com/pe</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del proceso contable</dc:title>
  <dc:creator>Julissa Carranza Avalos</dc:creator>
  <cp:lastModifiedBy>Julissa Carranza Avalos</cp:lastModifiedBy>
  <cp:revision>1343</cp:revision>
  <cp:lastPrinted>2016-05-16T23:31:25Z</cp:lastPrinted>
  <dcterms:created xsi:type="dcterms:W3CDTF">2011-02-04T20:26:29Z</dcterms:created>
  <dcterms:modified xsi:type="dcterms:W3CDTF">2016-06-10T20:47:13Z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y fmtid="{D5CDD505-2E9C-101B-9397-08002B2CF9AE}" pid="6" name="SSDCxCLASSFICATION_LEVEL">
    <vt:lpwstr>1</vt:lpwstr>
  </property>
  <property fmtid="{D5CDD505-2E9C-101B-9397-08002B2CF9AE}" pid="7" name="SSDCxCLASSFICATION_USER">
    <vt:lpwstr>SOACAT\jespinoza016</vt:lpwstr>
  </property>
  <property fmtid="{D5CDD505-2E9C-101B-9397-08002B2CF9AE}" pid="8" name="SSDCxCLASSFICATION_DATE">
    <vt:lpwstr>28/12/2015 04:21:15 p.m.</vt:lpwstr>
  </property>
  <property fmtid="{D5CDD505-2E9C-101B-9397-08002B2CF9AE}" pid="9" name="SSDCxCLASSFICATION_GUID">
    <vt:lpwstr>429F3B62DD858C3A02F651C3E699D5FD</vt:lpwstr>
  </property>
  <property fmtid="{D5CDD505-2E9C-101B-9397-08002B2CF9AE}" pid="10" name="SSDCxCLASSFICATION_LANG">
    <vt:lpwstr>es</vt:lpwstr>
  </property>
</Properties>
</file>